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1.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8" r:id="rId2"/>
    <p:sldId id="259" r:id="rId3"/>
    <p:sldId id="263" r:id="rId4"/>
    <p:sldId id="270" r:id="rId5"/>
    <p:sldId id="292" r:id="rId6"/>
    <p:sldId id="293" r:id="rId7"/>
    <p:sldId id="294" r:id="rId8"/>
    <p:sldId id="297" r:id="rId9"/>
    <p:sldId id="300" r:id="rId10"/>
    <p:sldId id="301" r:id="rId11"/>
    <p:sldId id="302" r:id="rId12"/>
    <p:sldId id="303" r:id="rId13"/>
    <p:sldId id="304" r:id="rId14"/>
    <p:sldId id="305" r:id="rId15"/>
    <p:sldId id="691" r:id="rId16"/>
    <p:sldId id="307" r:id="rId17"/>
    <p:sldId id="262" r:id="rId18"/>
    <p:sldId id="308" r:id="rId19"/>
    <p:sldId id="309" r:id="rId20"/>
    <p:sldId id="310" r:id="rId21"/>
    <p:sldId id="311" r:id="rId22"/>
    <p:sldId id="335" r:id="rId23"/>
    <p:sldId id="688" r:id="rId24"/>
    <p:sldId id="322" r:id="rId25"/>
    <p:sldId id="323" r:id="rId26"/>
    <p:sldId id="327" r:id="rId27"/>
    <p:sldId id="324" r:id="rId28"/>
    <p:sldId id="325" r:id="rId29"/>
    <p:sldId id="328" r:id="rId30"/>
    <p:sldId id="330" r:id="rId31"/>
    <p:sldId id="331" r:id="rId32"/>
    <p:sldId id="689" r:id="rId33"/>
    <p:sldId id="690" r:id="rId34"/>
    <p:sldId id="264" r:id="rId35"/>
    <p:sldId id="279" r:id="rId36"/>
    <p:sldId id="667" r:id="rId37"/>
    <p:sldId id="668" r:id="rId38"/>
    <p:sldId id="669" r:id="rId39"/>
    <p:sldId id="670" r:id="rId40"/>
    <p:sldId id="671" r:id="rId41"/>
    <p:sldId id="672" r:id="rId42"/>
    <p:sldId id="673" r:id="rId43"/>
    <p:sldId id="674" r:id="rId44"/>
    <p:sldId id="675" r:id="rId45"/>
    <p:sldId id="676" r:id="rId46"/>
    <p:sldId id="677" r:id="rId47"/>
    <p:sldId id="678" r:id="rId48"/>
    <p:sldId id="687" r:id="rId49"/>
    <p:sldId id="679" r:id="rId50"/>
    <p:sldId id="680" r:id="rId51"/>
    <p:sldId id="683" r:id="rId52"/>
    <p:sldId id="684" r:id="rId53"/>
    <p:sldId id="685" r:id="rId54"/>
    <p:sldId id="686" r:id="rId55"/>
    <p:sldId id="284" r:id="rId56"/>
  </p:sldIdLst>
  <p:sldSz cx="9144000" cy="5143500" type="screen16x9"/>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58">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少博" initials="王" lastIdx="1" clrIdx="0">
    <p:extLst>
      <p:ext uri="{19B8F6BF-5375-455C-9EA6-DF929625EA0E}">
        <p15:presenceInfo xmlns:p15="http://schemas.microsoft.com/office/powerpoint/2012/main" userId="f8ae1427dce876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2021"/>
    <a:srgbClr val="333333"/>
    <a:srgbClr val="E8F8FC"/>
    <a:srgbClr val="FFFFFF"/>
    <a:srgbClr val="FCA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75764" autoAdjust="0"/>
  </p:normalViewPr>
  <p:slideViewPr>
    <p:cSldViewPr snapToGrid="0">
      <p:cViewPr varScale="1">
        <p:scale>
          <a:sx n="80" d="100"/>
          <a:sy n="80" d="100"/>
        </p:scale>
        <p:origin x="988" y="44"/>
      </p:cViewPr>
      <p:guideLst>
        <p:guide orient="horz" pos="1458"/>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18A5A-203C-49E9-8525-81CD1D16CF10}" type="datetimeFigureOut">
              <a:rPr lang="zh-CN" altLang="en-US" smtClean="0"/>
              <a:t>2019/11/22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6F1AA-0EE8-413B-B194-C87D188FAB8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A6F1AA-0EE8-413B-B194-C87D188FAB8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b="1" dirty="0">
                <a:solidFill>
                  <a:srgbClr val="0000FF"/>
                </a:solidFill>
                <a:sym typeface="+mn-ea"/>
              </a:rPr>
              <a:t>1.</a:t>
            </a:r>
            <a:r>
              <a:rPr lang="zh-CN" altLang="en-US" b="1" dirty="0">
                <a:solidFill>
                  <a:srgbClr val="0000FF"/>
                </a:solidFill>
                <a:sym typeface="+mn-ea"/>
              </a:rPr>
              <a:t>寄存器组是</a:t>
            </a:r>
            <a:r>
              <a:rPr lang="en-US" altLang="zh-CN" b="1" dirty="0">
                <a:solidFill>
                  <a:srgbClr val="0000FF"/>
                </a:solidFill>
                <a:sym typeface="+mn-ea"/>
              </a:rPr>
              <a:t>CPU</a:t>
            </a:r>
            <a:r>
              <a:rPr lang="zh-CN" altLang="en-US" b="1" dirty="0">
                <a:solidFill>
                  <a:srgbClr val="0000FF"/>
                </a:solidFill>
                <a:sym typeface="+mn-ea"/>
              </a:rPr>
              <a:t>中暂时存放数据的地方，里面保存着那些等待处理的数据，或已经处理过的数据，</a:t>
            </a:r>
            <a:endParaRPr lang="zh-CN" altLang="en-US" b="1" dirty="0">
              <a:solidFill>
                <a:srgbClr val="0000FF"/>
              </a:solidFill>
            </a:endParaRPr>
          </a:p>
          <a:p>
            <a:pPr lvl="0"/>
            <a:r>
              <a:rPr lang="en-US" altLang="zh-CN" b="1" dirty="0">
                <a:solidFill>
                  <a:srgbClr val="0000FF"/>
                </a:solidFill>
                <a:sym typeface="+mn-ea"/>
              </a:rPr>
              <a:t>2.CPU</a:t>
            </a:r>
            <a:r>
              <a:rPr lang="zh-CN" altLang="en-US" b="1" dirty="0">
                <a:solidFill>
                  <a:srgbClr val="0000FF"/>
                </a:solidFill>
                <a:sym typeface="+mn-ea"/>
              </a:rPr>
              <a:t>访问寄存器所用的时间要比访问内存的时间短。</a:t>
            </a:r>
            <a:endParaRPr lang="zh-CN" altLang="en-US" b="1" dirty="0">
              <a:solidFill>
                <a:srgbClr val="0000FF"/>
              </a:solidFill>
            </a:endParaRPr>
          </a:p>
          <a:p>
            <a:pPr lvl="0"/>
            <a:r>
              <a:rPr lang="en-US" altLang="zh-CN" b="1" dirty="0">
                <a:solidFill>
                  <a:srgbClr val="0000FF"/>
                </a:solidFill>
                <a:sym typeface="+mn-ea"/>
              </a:rPr>
              <a:t>3.</a:t>
            </a:r>
            <a:r>
              <a:rPr lang="zh-CN" altLang="en-US" b="1" dirty="0">
                <a:solidFill>
                  <a:srgbClr val="0000FF"/>
                </a:solidFill>
                <a:sym typeface="+mn-ea"/>
              </a:rPr>
              <a:t>采用寄存器，可以减少</a:t>
            </a:r>
            <a:r>
              <a:rPr lang="en-US" altLang="zh-CN" b="1" dirty="0">
                <a:solidFill>
                  <a:srgbClr val="0000FF"/>
                </a:solidFill>
                <a:sym typeface="+mn-ea"/>
              </a:rPr>
              <a:t>CPU</a:t>
            </a:r>
            <a:r>
              <a:rPr lang="zh-CN" altLang="en-US" b="1" dirty="0">
                <a:solidFill>
                  <a:srgbClr val="0000FF"/>
                </a:solidFill>
                <a:sym typeface="+mn-ea"/>
              </a:rPr>
              <a:t>访问内存的次数，从而提高了</a:t>
            </a:r>
            <a:r>
              <a:rPr lang="en-US" altLang="zh-CN" b="1" dirty="0">
                <a:solidFill>
                  <a:srgbClr val="0000FF"/>
                </a:solidFill>
                <a:sym typeface="+mn-ea"/>
              </a:rPr>
              <a:t>CPU</a:t>
            </a:r>
            <a:r>
              <a:rPr lang="zh-CN" altLang="en-US" b="1" dirty="0">
                <a:solidFill>
                  <a:srgbClr val="0000FF"/>
                </a:solidFill>
                <a:sym typeface="+mn-ea"/>
              </a:rPr>
              <a:t>的工作速度。</a:t>
            </a:r>
            <a:endParaRPr lang="zh-CN" altLang="en-US" b="1" dirty="0">
              <a:solidFill>
                <a:srgbClr val="0000FF"/>
              </a:solidFill>
            </a:endParaRPr>
          </a:p>
          <a:p>
            <a:pPr lvl="0"/>
            <a:r>
              <a:rPr lang="en-US" altLang="zh-CN" b="1" dirty="0">
                <a:solidFill>
                  <a:srgbClr val="0000FF"/>
                </a:solidFill>
                <a:sym typeface="+mn-ea"/>
              </a:rPr>
              <a:t>4.</a:t>
            </a:r>
            <a:r>
              <a:rPr lang="zh-CN" altLang="en-US" b="1" dirty="0">
                <a:solidFill>
                  <a:srgbClr val="0000FF"/>
                </a:solidFill>
                <a:sym typeface="+mn-ea"/>
              </a:rPr>
              <a:t>但因为受到芯片面积和集成度所限，寄存器组的容量不可能很大。</a:t>
            </a:r>
            <a:endParaRPr lang="zh-CN" altLang="en-US" b="1" dirty="0">
              <a:solidFill>
                <a:srgbClr val="0000FF"/>
              </a:solidFill>
            </a:endParaRPr>
          </a:p>
          <a:p>
            <a:pPr lvl="0"/>
            <a:r>
              <a:rPr lang="en-US" altLang="zh-CN" dirty="0"/>
              <a:t>5.在程序设计期间要使用的、并可由指令来修改其内容的寄存器，称为程序可见寄存器。在程序设计期间，不能直接寻址的寄存器，称为程序不可见寄存器，但是在程序设计期间可以被间接引用。</a:t>
            </a:r>
          </a:p>
          <a:p>
            <a:pPr lvl="0"/>
            <a:r>
              <a:rPr lang="en-US" altLang="zh-CN" dirty="0"/>
              <a:t>6.</a:t>
            </a:r>
            <a:r>
              <a:rPr lang="zh-CN" altLang="en-US" dirty="0"/>
              <a:t>条件码寄存器和状态寄存器相同吗？</a:t>
            </a:r>
            <a:endParaRPr lang="en-US" altLang="zh-CN" dirty="0"/>
          </a:p>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15</a:t>
            </a:fld>
            <a:endParaRPr lang="zh-CN" altLang="en-US"/>
          </a:p>
        </p:txBody>
      </p:sp>
    </p:spTree>
    <p:extLst>
      <p:ext uri="{BB962C8B-B14F-4D97-AF65-F5344CB8AC3E}">
        <p14:creationId xmlns:p14="http://schemas.microsoft.com/office/powerpoint/2010/main" val="134492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16</a:t>
            </a:fld>
            <a:endParaRPr lang="zh-CN" altLang="en-US"/>
          </a:p>
        </p:txBody>
      </p:sp>
    </p:spTree>
    <p:extLst>
      <p:ext uri="{BB962C8B-B14F-4D97-AF65-F5344CB8AC3E}">
        <p14:creationId xmlns:p14="http://schemas.microsoft.com/office/powerpoint/2010/main" val="3701607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与指令周期概念相关得有三个周期，分别是</a:t>
            </a:r>
            <a:endParaRPr lang="en-US" altLang="zh-CN" dirty="0"/>
          </a:p>
        </p:txBody>
      </p:sp>
      <p:sp>
        <p:nvSpPr>
          <p:cNvPr id="4" name="灯片编号占位符 3"/>
          <p:cNvSpPr>
            <a:spLocks noGrp="1"/>
          </p:cNvSpPr>
          <p:nvPr>
            <p:ph type="sldNum" sz="quarter" idx="10"/>
          </p:nvPr>
        </p:nvSpPr>
        <p:spPr/>
        <p:txBody>
          <a:bodyPr/>
          <a:lstStyle/>
          <a:p>
            <a:fld id="{90A6F1AA-0EE8-413B-B194-C87D188FAB8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88118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29878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5161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介绍指令周期数据流，以去指令周期为例</a:t>
            </a:r>
            <a:endParaRPr lang="en-US" altLang="zh-CN" dirty="0"/>
          </a:p>
          <a:p>
            <a:r>
              <a:rPr lang="en-US" altLang="zh-CN" dirty="0"/>
              <a:t>PC</a:t>
            </a:r>
            <a:r>
              <a:rPr lang="zh-CN" altLang="en-US" dirty="0"/>
              <a:t>中存放要取的 指令地址。</a:t>
            </a:r>
            <a:endParaRPr lang="en-US" altLang="zh-CN" dirty="0"/>
          </a:p>
          <a:p>
            <a:r>
              <a:rPr lang="en-US" altLang="zh-CN" dirty="0"/>
              <a:t>MDR-&gt;IR</a:t>
            </a:r>
            <a:r>
              <a:rPr lang="zh-CN" altLang="en-US" dirty="0"/>
              <a:t>后 </a:t>
            </a:r>
            <a:r>
              <a:rPr lang="en-US" altLang="zh-CN" dirty="0"/>
              <a:t>PC</a:t>
            </a:r>
            <a:r>
              <a:rPr lang="zh-CN" altLang="en-US" dirty="0"/>
              <a:t>要加一，形成下一条指令的地址。</a:t>
            </a:r>
            <a:endParaRPr lang="en-US" altLang="zh-CN" dirty="0"/>
          </a:p>
          <a:p>
            <a:r>
              <a:rPr lang="zh-CN" altLang="en-US" dirty="0"/>
              <a:t>完整指令周期结束</a:t>
            </a:r>
            <a:endParaRPr lang="en-US" altLang="zh-CN" dirty="0"/>
          </a:p>
          <a:p>
            <a:r>
              <a:rPr lang="zh-CN" altLang="en-US" dirty="0"/>
              <a:t>对于执行周期，操作不同，无法用统一数据流图表示</a:t>
            </a:r>
            <a:endParaRPr lang="en-US" altLang="zh-CN" dirty="0"/>
          </a:p>
          <a:p>
            <a:r>
              <a:rPr lang="zh-CN" altLang="en-US" dirty="0"/>
              <a:t>间接寻址周期 ，中断周期数据流与取指周期类似。</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58089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如果按照正常的顺序运行指令，取指令执行指令取指令执行指令，那么总会有一个部件空闲</a:t>
            </a:r>
            <a:br>
              <a:rPr lang="zh-CN" altLang="en-US" dirty="0"/>
            </a:br>
            <a:r>
              <a:rPr lang="zh-CN" altLang="en-US" dirty="0"/>
              <a:t>所以在当前指令取指令的同时，前一个指令执行指令这样取指和执行阶段时间上完全重叠，指令周期减半，速度提高一倍</a:t>
            </a:r>
            <a:br>
              <a:rPr lang="zh-CN" altLang="en-US" dirty="0"/>
            </a:br>
            <a:r>
              <a:rPr lang="zh-CN" altLang="en-US" dirty="0"/>
              <a:t>那么我们还可以将一个指令分成更多步，像下面这样形成多级流水，使指令运行效率更高</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这是一个六级指令的例子，一个指令被尽可能地分成六等份，这样执行同样指令的时间会大大缩短</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结构相关就是不同指令同时争用同一部件产生的资源冲突</a:t>
            </a:r>
            <a:br>
              <a:rPr lang="zh-CN" altLang="en-US" dirty="0"/>
            </a:br>
            <a:r>
              <a:rPr lang="zh-CN" altLang="en-US" dirty="0"/>
              <a:t>这里以访存冲突为例</a:t>
            </a:r>
            <a:br>
              <a:rPr lang="zh-CN" altLang="en-US" dirty="0"/>
            </a:br>
            <a:r>
              <a:rPr lang="zh-CN" altLang="en-US" dirty="0"/>
              <a:t>对于一个内存，有上面这样多种操作，如果在流水中同一时间多个指令同时进行访存，那么就会发生访存冲突</a:t>
            </a:r>
            <a:br>
              <a:rPr lang="zh-CN" altLang="en-US" dirty="0"/>
            </a:br>
            <a:r>
              <a:rPr lang="zh-CN" altLang="en-US" dirty="0"/>
              <a:t>解决办法有三种  出现冲突了没事，你先用，我再用    这样就没有指令和数据之间的冲突了</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像分支语句</a:t>
            </a:r>
            <a:r>
              <a:rPr lang="en-US" altLang="zh-CN" dirty="0"/>
              <a:t>a&gt;b</a:t>
            </a:r>
            <a:r>
              <a:rPr lang="zh-CN" altLang="en-US" dirty="0"/>
              <a:t>和后面两个语句的关系一样，有前一个指令决定后面要执行那个指令的时候，就会发生控制相关</a:t>
            </a:r>
            <a:br>
              <a:rPr lang="zh-CN" altLang="en-US" dirty="0"/>
            </a:br>
            <a:r>
              <a:rPr lang="zh-CN" altLang="en-US" dirty="0"/>
              <a:t>关于对于同一个数据读和写的冲突，这里比如这个例子上一个做完加法要把结果存在</a:t>
            </a:r>
            <a:r>
              <a:rPr lang="en-US" altLang="zh-CN" dirty="0"/>
              <a:t>R1</a:t>
            </a:r>
            <a:r>
              <a:rPr lang="zh-CN" altLang="en-US" dirty="0"/>
              <a:t>中，后面的减法指令要读取</a:t>
            </a:r>
            <a:r>
              <a:rPr lang="en-US" altLang="zh-CN" dirty="0"/>
              <a:t>R1</a:t>
            </a:r>
            <a:r>
              <a:rPr lang="zh-CN" altLang="en-US" dirty="0"/>
              <a:t>，如果用流水线的话，这个顺序就有可能颠倒，和我们的设想不符</a:t>
            </a:r>
            <a:br>
              <a:rPr lang="zh-CN" altLang="en-US" dirty="0"/>
            </a:br>
            <a:r>
              <a:rPr lang="zh-CN" altLang="en-US" dirty="0"/>
              <a:t>后推法跟前面讲的停顿原理一样。旁路技术也叫定向传送技术，在这个例子里就比如说本来我要在上一步把这个结果</a:t>
            </a:r>
            <a:r>
              <a:rPr lang="en-US" altLang="zh-CN" dirty="0"/>
              <a:t>R1</a:t>
            </a:r>
            <a:r>
              <a:rPr lang="zh-CN" altLang="en-US" dirty="0"/>
              <a:t>放回寄存器，然后第二步再从寄存器读取</a:t>
            </a:r>
            <a:r>
              <a:rPr lang="en-US" altLang="zh-CN" dirty="0"/>
              <a:t>R1</a:t>
            </a:r>
            <a:r>
              <a:rPr lang="zh-CN" altLang="en-US" dirty="0"/>
              <a:t>，如果我们上一步运算后得到了</a:t>
            </a:r>
            <a:r>
              <a:rPr lang="en-US" altLang="zh-CN" dirty="0"/>
              <a:t>R1</a:t>
            </a:r>
            <a:r>
              <a:rPr lang="zh-CN" altLang="en-US" dirty="0"/>
              <a:t>的结果，再把它直接送给第二步，这样就能比前面那种快一些了</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分段，在一个时钟周期内再分段</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他可以知道这条指令在运行过程中还可以运行哪些其他指令而没有冲突，然后</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将指令的整个执行过程用流水线进行分段处理</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32</a:t>
            </a:fld>
            <a:endParaRPr lang="zh-CN" altLang="en-US"/>
          </a:p>
        </p:txBody>
      </p:sp>
    </p:spTree>
    <p:extLst>
      <p:ext uri="{BB962C8B-B14F-4D97-AF65-F5344CB8AC3E}">
        <p14:creationId xmlns:p14="http://schemas.microsoft.com/office/powerpoint/2010/main" val="2022298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这个跟前面的区别就是前面的是指令级的流水技术，那么流水技术也可以用于部件</a:t>
            </a:r>
            <a:r>
              <a:rPr lang="en-US" altLang="zh-CN" dirty="0"/>
              <a:t>/</a:t>
            </a:r>
            <a:r>
              <a:rPr lang="zh-CN" altLang="en-US" dirty="0"/>
              <a:t>运算这个级别，就是更高一层的级别</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33</a:t>
            </a:fld>
            <a:endParaRPr lang="zh-CN" altLang="en-US"/>
          </a:p>
        </p:txBody>
      </p:sp>
    </p:spTree>
    <p:extLst>
      <p:ext uri="{BB962C8B-B14F-4D97-AF65-F5344CB8AC3E}">
        <p14:creationId xmlns:p14="http://schemas.microsoft.com/office/powerpoint/2010/main" val="2208141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A6F1AA-0EE8-413B-B194-C87D188FAB8E}" type="slidenum">
              <a:rPr lang="zh-CN" altLang="en-US" smtClean="0"/>
              <a:t>36</a:t>
            </a:fld>
            <a:endParaRPr lang="zh-CN" altLang="en-US"/>
          </a:p>
        </p:txBody>
      </p:sp>
    </p:spTree>
    <p:extLst>
      <p:ext uri="{BB962C8B-B14F-4D97-AF65-F5344CB8AC3E}">
        <p14:creationId xmlns:p14="http://schemas.microsoft.com/office/powerpoint/2010/main" val="1202069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当</a:t>
            </a:r>
            <a:r>
              <a:rPr lang="en-US" altLang="zh-CN" dirty="0"/>
              <a:t>INTR=1</a:t>
            </a:r>
            <a:r>
              <a:rPr lang="zh-CN" altLang="en-US" dirty="0"/>
              <a:t>的时候，表示中断源有请求。这种触发器可以集中设置在</a:t>
            </a:r>
            <a:r>
              <a:rPr lang="en-US" altLang="zh-CN" dirty="0"/>
              <a:t>CPU</a:t>
            </a:r>
            <a:r>
              <a:rPr lang="zh-CN" altLang="en-US" dirty="0"/>
              <a:t>中。多个触发器构成一个中断请求标记寄存器</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a:p>
            <a:r>
              <a:rPr lang="en-US" altLang="zh-CN" dirty="0"/>
              <a:t>2.</a:t>
            </a:r>
            <a:r>
              <a:rPr lang="zh-CN" altLang="en-US" dirty="0"/>
              <a:t>中断请求触发器是衡量计算机处理中断能力的指标 </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38</a:t>
            </a:fld>
            <a:endParaRPr lang="zh-CN" altLang="en-US"/>
          </a:p>
        </p:txBody>
      </p:sp>
    </p:spTree>
    <p:extLst>
      <p:ext uri="{BB962C8B-B14F-4D97-AF65-F5344CB8AC3E}">
        <p14:creationId xmlns:p14="http://schemas.microsoft.com/office/powerpoint/2010/main" val="356851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逐级查询的过程</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40</a:t>
            </a:fld>
            <a:endParaRPr lang="zh-CN" altLang="en-US"/>
          </a:p>
        </p:txBody>
      </p:sp>
    </p:spTree>
    <p:extLst>
      <p:ext uri="{BB962C8B-B14F-4D97-AF65-F5344CB8AC3E}">
        <p14:creationId xmlns:p14="http://schemas.microsoft.com/office/powerpoint/2010/main" val="2164184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一级指针</a:t>
            </a:r>
            <a:endParaRPr lang="en-US" altLang="zh-CN" dirty="0"/>
          </a:p>
          <a:p>
            <a:r>
              <a:rPr lang="zh-CN" altLang="en-US" dirty="0"/>
              <a:t>二级指针</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41</a:t>
            </a:fld>
            <a:endParaRPr lang="zh-CN" altLang="en-US"/>
          </a:p>
        </p:txBody>
      </p:sp>
    </p:spTree>
    <p:extLst>
      <p:ext uri="{BB962C8B-B14F-4D97-AF65-F5344CB8AC3E}">
        <p14:creationId xmlns:p14="http://schemas.microsoft.com/office/powerpoint/2010/main" val="260592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一有中断请求，设置跳转指令</a:t>
            </a:r>
            <a:endParaRPr lang="en-US" altLang="zh-CN" dirty="0"/>
          </a:p>
          <a:p>
            <a:r>
              <a:rPr lang="en-US" altLang="zh-CN" dirty="0"/>
              <a:t>D</a:t>
            </a:r>
            <a:r>
              <a:rPr lang="zh-CN" altLang="en-US" dirty="0"/>
              <a:t>为完成触发器，</a:t>
            </a:r>
            <a:endParaRPr lang="en-US" altLang="zh-CN" dirty="0"/>
          </a:p>
          <a:p>
            <a:pPr marL="171450" indent="-171450">
              <a:buFontTx/>
              <a:buChar char="-"/>
            </a:pPr>
            <a:r>
              <a:rPr lang="en-US" altLang="zh-CN" dirty="0"/>
              <a:t>D=1</a:t>
            </a:r>
            <a:r>
              <a:rPr lang="zh-CN" altLang="en-US" dirty="0"/>
              <a:t>表明已经准备好可以，执行服务程序</a:t>
            </a:r>
            <a:endParaRPr lang="en-US" altLang="zh-CN" dirty="0"/>
          </a:p>
          <a:p>
            <a:pPr marL="171450" indent="-171450">
              <a:buFontTx/>
              <a:buChar char="-"/>
            </a:pPr>
            <a:r>
              <a:rPr lang="en-US" altLang="zh-CN" dirty="0"/>
              <a:t>D=0</a:t>
            </a:r>
            <a:r>
              <a:rPr lang="zh-CN" altLang="en-US" dirty="0"/>
              <a:t>表明跳过 </a:t>
            </a:r>
            <a:r>
              <a:rPr lang="en-US" altLang="zh-CN" dirty="0"/>
              <a:t>JMP</a:t>
            </a:r>
            <a:r>
              <a:rPr lang="zh-CN" altLang="en-US" dirty="0"/>
              <a:t>指令直接执行下一条指令</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42</a:t>
            </a:fld>
            <a:endParaRPr lang="zh-CN" altLang="en-US"/>
          </a:p>
        </p:txBody>
      </p:sp>
    </p:spTree>
    <p:extLst>
      <p:ext uri="{BB962C8B-B14F-4D97-AF65-F5344CB8AC3E}">
        <p14:creationId xmlns:p14="http://schemas.microsoft.com/office/powerpoint/2010/main" val="135250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这个时候如果</a:t>
            </a:r>
            <a:r>
              <a:rPr lang="en-US" altLang="zh-CN" dirty="0"/>
              <a:t>INTR</a:t>
            </a:r>
            <a:r>
              <a:rPr lang="zh-CN" altLang="en-US" dirty="0"/>
              <a:t>引脚上面有</a:t>
            </a:r>
            <a:r>
              <a:rPr lang="en-US" altLang="zh-CN" dirty="0"/>
              <a:t>1</a:t>
            </a:r>
            <a:r>
              <a:rPr lang="zh-CN" altLang="en-US" dirty="0"/>
              <a:t>信号，说明有中断请求，如果开中断指令生效，</a:t>
            </a:r>
            <a:r>
              <a:rPr lang="en-US" altLang="zh-CN" dirty="0"/>
              <a:t>CPU</a:t>
            </a:r>
            <a:r>
              <a:rPr lang="zh-CN" altLang="en-US" dirty="0"/>
              <a:t>置中断状态触发器</a:t>
            </a:r>
            <a:r>
              <a:rPr lang="en-US" altLang="zh-CN" dirty="0"/>
              <a:t>INT</a:t>
            </a:r>
            <a:r>
              <a:rPr lang="zh-CN" altLang="en-US" dirty="0"/>
              <a:t>为</a:t>
            </a:r>
            <a:r>
              <a:rPr lang="en-US" altLang="zh-CN" dirty="0"/>
              <a:t>1</a:t>
            </a:r>
            <a:r>
              <a:rPr lang="zh-CN" altLang="en-US" dirty="0"/>
              <a:t>，然后就进入中断周期。</a:t>
            </a:r>
            <a:endParaRPr lang="en-US" altLang="zh-CN" dirty="0"/>
          </a:p>
          <a:p>
            <a:r>
              <a:rPr lang="zh-CN" altLang="en-US" dirty="0"/>
              <a:t>指令执行周期结束时刻，</a:t>
            </a:r>
            <a:r>
              <a:rPr lang="en-US" altLang="zh-CN" dirty="0"/>
              <a:t>CPU</a:t>
            </a:r>
            <a:r>
              <a:rPr lang="zh-CN" altLang="en-US" dirty="0"/>
              <a:t>发出查询</a:t>
            </a:r>
            <a:r>
              <a:rPr lang="zh-CN" altLang="en-US"/>
              <a:t>信号，这样才能知道哪一个中断源有请求</a:t>
            </a:r>
            <a:endParaRPr lang="zh-CN" altLang="en-US" dirty="0"/>
          </a:p>
        </p:txBody>
      </p:sp>
      <p:sp>
        <p:nvSpPr>
          <p:cNvPr id="4" name="灯片编号占位符 3"/>
          <p:cNvSpPr>
            <a:spLocks noGrp="1"/>
          </p:cNvSpPr>
          <p:nvPr>
            <p:ph type="sldNum" sz="quarter" idx="5"/>
          </p:nvPr>
        </p:nvSpPr>
        <p:spPr/>
        <p:txBody>
          <a:bodyPr/>
          <a:lstStyle/>
          <a:p>
            <a:fld id="{90A6F1AA-0EE8-413B-B194-C87D188FAB8E}" type="slidenum">
              <a:rPr lang="zh-CN" altLang="en-US" smtClean="0"/>
              <a:t>43</a:t>
            </a:fld>
            <a:endParaRPr lang="zh-CN" altLang="en-US"/>
          </a:p>
        </p:txBody>
      </p:sp>
    </p:spTree>
    <p:extLst>
      <p:ext uri="{BB962C8B-B14F-4D97-AF65-F5344CB8AC3E}">
        <p14:creationId xmlns:p14="http://schemas.microsoft.com/office/powerpoint/2010/main" val="3199807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中断隐指令由硬件自动完成</a:t>
            </a:r>
            <a:endParaRPr lang="en-US" altLang="zh-CN" dirty="0"/>
          </a:p>
          <a:p>
            <a:r>
              <a:rPr lang="en-US" altLang="zh-CN" dirty="0"/>
              <a:t>1.</a:t>
            </a:r>
            <a:r>
              <a:rPr lang="zh-CN" altLang="en-US" dirty="0"/>
              <a:t>断点就是当前的</a:t>
            </a:r>
            <a:r>
              <a:rPr lang="en-US" altLang="zh-CN" dirty="0"/>
              <a:t>PC</a:t>
            </a:r>
            <a:r>
              <a:rPr lang="zh-CN" altLang="en-US" dirty="0"/>
              <a:t>值</a:t>
            </a:r>
            <a:endParaRPr lang="en-US" altLang="zh-CN" dirty="0"/>
          </a:p>
          <a:p>
            <a:r>
              <a:rPr lang="en-US" altLang="zh-CN" dirty="0"/>
              <a:t>2.</a:t>
            </a:r>
            <a:r>
              <a:rPr lang="zh-CN" altLang="en-US" dirty="0"/>
              <a:t>中断周期结束之后进入下条指令（中断服务程序的第一条指令）的取值周期，因此中断周期内必须设法找到中断服务程序的入口地址。</a:t>
            </a:r>
            <a:endParaRPr lang="en-US" altLang="zh-CN" dirty="0"/>
          </a:p>
          <a:p>
            <a:r>
              <a:rPr lang="en-US" altLang="zh-CN" dirty="0"/>
              <a:t>3.</a:t>
            </a:r>
            <a:r>
              <a:rPr lang="zh-CN" altLang="en-US" dirty="0"/>
              <a:t>关中断 </a:t>
            </a:r>
            <a:r>
              <a:rPr lang="en-US" altLang="zh-CN" dirty="0"/>
              <a:t>EINT =0 </a:t>
            </a:r>
            <a:r>
              <a:rPr lang="zh-CN" altLang="en-US" sz="900" b="0" i="0" kern="1200" dirty="0">
                <a:solidFill>
                  <a:schemeClr val="tx1"/>
                </a:solidFill>
                <a:effectLst/>
                <a:latin typeface="+mn-lt"/>
                <a:ea typeface="+mn-ea"/>
                <a:cs typeface="+mn-cs"/>
              </a:rPr>
              <a:t> 关中断是为了保护一些不能中途停止</a:t>
            </a:r>
            <a:r>
              <a:rPr lang="zh-CN" altLang="en-US" sz="900" b="0" i="0" kern="1200">
                <a:solidFill>
                  <a:schemeClr val="tx1"/>
                </a:solidFill>
                <a:effectLst/>
                <a:latin typeface="+mn-lt"/>
                <a:ea typeface="+mn-ea"/>
                <a:cs typeface="+mn-cs"/>
              </a:rPr>
              <a:t>执行的 程序</a:t>
            </a:r>
            <a:r>
              <a:rPr lang="zh-CN" altLang="en-US" sz="900" b="0" i="0" kern="1200" dirty="0">
                <a:solidFill>
                  <a:schemeClr val="tx1"/>
                </a:solidFill>
                <a:effectLst/>
                <a:latin typeface="+mn-lt"/>
                <a:ea typeface="+mn-ea"/>
                <a:cs typeface="+mn-cs"/>
              </a:rPr>
              <a:t>而</a:t>
            </a:r>
            <a:r>
              <a:rPr lang="zh-CN" altLang="en-US" sz="900" b="0" i="0" kern="1200">
                <a:solidFill>
                  <a:schemeClr val="tx1"/>
                </a:solidFill>
                <a:effectLst/>
                <a:latin typeface="+mn-lt"/>
                <a:ea typeface="+mn-ea"/>
                <a:cs typeface="+mn-cs"/>
              </a:rPr>
              <a:t>设计的</a:t>
            </a:r>
            <a:endParaRPr lang="en-US" altLang="zh-CN" dirty="0"/>
          </a:p>
        </p:txBody>
      </p:sp>
      <p:sp>
        <p:nvSpPr>
          <p:cNvPr id="4" name="灯片编号占位符 3"/>
          <p:cNvSpPr>
            <a:spLocks noGrp="1"/>
          </p:cNvSpPr>
          <p:nvPr>
            <p:ph type="sldNum" sz="quarter" idx="5"/>
          </p:nvPr>
        </p:nvSpPr>
        <p:spPr/>
        <p:txBody>
          <a:bodyPr/>
          <a:lstStyle/>
          <a:p>
            <a:fld id="{90A6F1AA-0EE8-413B-B194-C87D188FAB8E}" type="slidenum">
              <a:rPr lang="zh-CN" altLang="en-US" smtClean="0"/>
              <a:t>44</a:t>
            </a:fld>
            <a:endParaRPr lang="zh-CN" altLang="en-US"/>
          </a:p>
        </p:txBody>
      </p:sp>
    </p:spTree>
    <p:extLst>
      <p:ext uri="{BB962C8B-B14F-4D97-AF65-F5344CB8AC3E}">
        <p14:creationId xmlns:p14="http://schemas.microsoft.com/office/powerpoint/2010/main" val="3708168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保护现场的时候把断点压栈，恢复现场的时候出栈</a:t>
            </a:r>
            <a:endParaRPr lang="en-US" altLang="zh-CN" dirty="0"/>
          </a:p>
          <a:p>
            <a:r>
              <a:rPr lang="zh-CN" altLang="en-US" dirty="0"/>
              <a:t>中断返回：中断服务程序的最后一条指令是无条件的中断返回指令</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45</a:t>
            </a:fld>
            <a:endParaRPr lang="zh-CN" altLang="en-US"/>
          </a:p>
        </p:txBody>
      </p:sp>
    </p:spTree>
    <p:extLst>
      <p:ext uri="{BB962C8B-B14F-4D97-AF65-F5344CB8AC3E}">
        <p14:creationId xmlns:p14="http://schemas.microsoft.com/office/powerpoint/2010/main" val="2453153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必须提前开中断</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47</a:t>
            </a:fld>
            <a:endParaRPr lang="zh-CN" altLang="en-US"/>
          </a:p>
        </p:txBody>
      </p:sp>
    </p:spTree>
    <p:extLst>
      <p:ext uri="{BB962C8B-B14F-4D97-AF65-F5344CB8AC3E}">
        <p14:creationId xmlns:p14="http://schemas.microsoft.com/office/powerpoint/2010/main" val="298362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改变处理各种中断的优先级</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49</a:t>
            </a:fld>
            <a:endParaRPr lang="zh-CN" altLang="en-US"/>
          </a:p>
        </p:txBody>
      </p:sp>
    </p:spTree>
    <p:extLst>
      <p:ext uri="{BB962C8B-B14F-4D97-AF65-F5344CB8AC3E}">
        <p14:creationId xmlns:p14="http://schemas.microsoft.com/office/powerpoint/2010/main" val="408227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保护现场：</a:t>
            </a:r>
            <a:r>
              <a:rPr lang="en-US" altLang="zh-CN" dirty="0"/>
              <a:t>push</a:t>
            </a:r>
            <a:r>
              <a:rPr lang="zh-CN" altLang="en-US" dirty="0"/>
              <a:t>指令保护要保护的</a:t>
            </a: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屏蔽技术需要设置新的屏蔽字</a:t>
            </a:r>
            <a:endParaRPr lang="en-US" altLang="zh-CN" dirty="0"/>
          </a:p>
          <a:p>
            <a:r>
              <a:rPr lang="zh-CN" altLang="en-US" dirty="0"/>
              <a:t>提前开中断</a:t>
            </a:r>
            <a:r>
              <a:rPr lang="en-US" altLang="zh-CN" dirty="0"/>
              <a:t>:</a:t>
            </a:r>
            <a:r>
              <a:rPr lang="zh-CN" altLang="en-US" dirty="0"/>
              <a:t>实现多重中断</a:t>
            </a:r>
            <a:endParaRPr lang="en-US" altLang="zh-CN" dirty="0"/>
          </a:p>
          <a:p>
            <a:r>
              <a:rPr lang="zh-CN" altLang="en-US" dirty="0"/>
              <a:t>防止新的中断，因此要关中断</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52</a:t>
            </a:fld>
            <a:endParaRPr lang="zh-CN" altLang="en-US"/>
          </a:p>
        </p:txBody>
      </p:sp>
    </p:spTree>
    <p:extLst>
      <p:ext uri="{BB962C8B-B14F-4D97-AF65-F5344CB8AC3E}">
        <p14:creationId xmlns:p14="http://schemas.microsoft.com/office/powerpoint/2010/main" val="1944002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单次中断</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53</a:t>
            </a:fld>
            <a:endParaRPr lang="zh-CN" altLang="en-US"/>
          </a:p>
        </p:txBody>
      </p:sp>
    </p:spTree>
    <p:extLst>
      <p:ext uri="{BB962C8B-B14F-4D97-AF65-F5344CB8AC3E}">
        <p14:creationId xmlns:p14="http://schemas.microsoft.com/office/powerpoint/2010/main" val="4125819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地址：程序断点</a:t>
            </a:r>
            <a:endParaRPr lang="en-US" altLang="zh-CN" dirty="0"/>
          </a:p>
          <a:p>
            <a:r>
              <a:rPr lang="zh-CN" altLang="en-US" dirty="0"/>
              <a:t>地址</a:t>
            </a:r>
            <a:r>
              <a:rPr lang="en-US" altLang="zh-CN" dirty="0"/>
              <a:t>5</a:t>
            </a:r>
            <a:r>
              <a:rPr lang="zh-CN" altLang="en-US" dirty="0"/>
              <a:t>向量地址，中断向量地址部件形成：</a:t>
            </a:r>
            <a:r>
              <a:rPr lang="en-US" altLang="zh-CN" dirty="0"/>
              <a:t> </a:t>
            </a:r>
            <a:r>
              <a:rPr lang="zh-CN" altLang="en-US" dirty="0"/>
              <a:t>执行跳转指令</a:t>
            </a:r>
            <a:endParaRPr lang="en-US" altLang="zh-CN" dirty="0"/>
          </a:p>
          <a:p>
            <a:r>
              <a:rPr lang="en-US" altLang="zh-CN" dirty="0"/>
              <a:t>SERVE</a:t>
            </a:r>
            <a:r>
              <a:rPr lang="zh-CN" altLang="en-US" dirty="0"/>
              <a:t>：先保护现场，然后把</a:t>
            </a:r>
            <a:r>
              <a:rPr lang="en-US" altLang="zh-CN" dirty="0"/>
              <a:t>0</a:t>
            </a:r>
            <a:r>
              <a:rPr lang="zh-CN" altLang="en-US" dirty="0"/>
              <a:t>地址</a:t>
            </a:r>
            <a:r>
              <a:rPr lang="zh-CN" altLang="en-US" b="1" dirty="0">
                <a:solidFill>
                  <a:srgbClr val="FF0000"/>
                </a:solidFill>
              </a:rPr>
              <a:t>转存</a:t>
            </a:r>
            <a:r>
              <a:rPr lang="zh-CN" altLang="en-US" dirty="0"/>
              <a:t>到</a:t>
            </a:r>
            <a:r>
              <a:rPr lang="en-US" altLang="zh-CN" dirty="0"/>
              <a:t>RETURN</a:t>
            </a:r>
            <a:r>
              <a:rPr lang="zh-CN" altLang="en-US" dirty="0"/>
              <a:t>地址中</a:t>
            </a:r>
            <a:endParaRPr lang="en-US" altLang="zh-CN" dirty="0"/>
          </a:p>
          <a:p>
            <a:r>
              <a:rPr lang="en-US" altLang="zh-CN" dirty="0"/>
              <a:t>JMP </a:t>
            </a:r>
            <a:r>
              <a:rPr lang="zh-CN" altLang="en-US" dirty="0"/>
              <a:t>间接跳转到</a:t>
            </a:r>
            <a:r>
              <a:rPr lang="en-US" altLang="zh-CN" dirty="0"/>
              <a:t>RETURN</a:t>
            </a:r>
            <a:r>
              <a:rPr lang="zh-CN" altLang="en-US" dirty="0"/>
              <a:t>地址中存的地址</a:t>
            </a:r>
          </a:p>
        </p:txBody>
      </p:sp>
      <p:sp>
        <p:nvSpPr>
          <p:cNvPr id="4" name="灯片编号占位符 3"/>
          <p:cNvSpPr>
            <a:spLocks noGrp="1"/>
          </p:cNvSpPr>
          <p:nvPr>
            <p:ph type="sldNum" sz="quarter" idx="5"/>
          </p:nvPr>
        </p:nvSpPr>
        <p:spPr/>
        <p:txBody>
          <a:bodyPr/>
          <a:lstStyle/>
          <a:p>
            <a:fld id="{90A6F1AA-0EE8-413B-B194-C87D188FAB8E}" type="slidenum">
              <a:rPr lang="zh-CN" altLang="en-US" smtClean="0"/>
              <a:t>54</a:t>
            </a:fld>
            <a:endParaRPr lang="zh-CN" altLang="en-US"/>
          </a:p>
        </p:txBody>
      </p:sp>
    </p:spTree>
    <p:extLst>
      <p:ext uri="{BB962C8B-B14F-4D97-AF65-F5344CB8AC3E}">
        <p14:creationId xmlns:p14="http://schemas.microsoft.com/office/powerpoint/2010/main" val="373244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55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2019/11/22</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324000"/>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2" y="972000"/>
            <a:ext cx="8139178" cy="378101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59807" y="4762375"/>
            <a:ext cx="2025000" cy="237600"/>
          </a:xfrm>
        </p:spPr>
        <p:txBody>
          <a:bodyPr/>
          <a:lstStyle/>
          <a:p>
            <a:fld id="{760FBDFE-C587-4B4C-A407-44438C67B59E}" type="datetimeFigureOut">
              <a:rPr lang="zh-CN" altLang="en-US" smtClean="0"/>
              <a:t>2019/11/22</a:t>
            </a:fld>
            <a:endParaRPr lang="zh-CN" altLang="en-US"/>
          </a:p>
        </p:txBody>
      </p:sp>
      <p:sp>
        <p:nvSpPr>
          <p:cNvPr id="5" name="页脚占位符 4"/>
          <p:cNvSpPr>
            <a:spLocks noGrp="1"/>
          </p:cNvSpPr>
          <p:nvPr>
            <p:ph type="ftr" sz="quarter" idx="11"/>
            <p:custDataLst>
              <p:tags r:id="rId4"/>
            </p:custDataLst>
          </p:nvPr>
        </p:nvSpPr>
        <p:spPr>
          <a:xfrm>
            <a:off x="3087000" y="4762375"/>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4762375"/>
            <a:ext cx="2025000" cy="237600"/>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5000" b="-35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png"/><Relationship Id="rId5" Type="http://schemas.openxmlformats.org/officeDocument/2006/relationships/notesSlide" Target="../notesSlides/notesSlide11.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notesSlide" Target="../notesSlides/notesSlide12.xml"/><Relationship Id="rId4"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hyperlink" Target="http://echoelf.ab12.com.cn/user1/fengmk2/archives/2006/1975.html"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4.png"/><Relationship Id="rId4" Type="http://schemas.openxmlformats.org/officeDocument/2006/relationships/hyperlink" Target="http://product.pcpop.com/CPU/00000_1.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PT改稿\商务\ed0ba87e0aed2376cd563decc64c8ec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1" y="0"/>
            <a:ext cx="371120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组合 38"/>
          <p:cNvGrpSpPr/>
          <p:nvPr/>
        </p:nvGrpSpPr>
        <p:grpSpPr>
          <a:xfrm>
            <a:off x="7964170" y="1637030"/>
            <a:ext cx="770890" cy="598805"/>
            <a:chOff x="13963" y="4863"/>
            <a:chExt cx="1618" cy="3438"/>
          </a:xfrm>
        </p:grpSpPr>
        <p:sp>
          <p:nvSpPr>
            <p:cNvPr id="37" name="矩形 36"/>
            <p:cNvSpPr/>
            <p:nvPr/>
          </p:nvSpPr>
          <p:spPr>
            <a:xfrm>
              <a:off x="15461" y="4863"/>
              <a:ext cx="120" cy="3389"/>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8" name="矩形 37"/>
            <p:cNvSpPr/>
            <p:nvPr/>
          </p:nvSpPr>
          <p:spPr>
            <a:xfrm>
              <a:off x="13963" y="8176"/>
              <a:ext cx="1600" cy="125"/>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40" name="组合 39"/>
          <p:cNvGrpSpPr/>
          <p:nvPr/>
        </p:nvGrpSpPr>
        <p:grpSpPr>
          <a:xfrm rot="10800000">
            <a:off x="3957955" y="1483360"/>
            <a:ext cx="1412240" cy="782955"/>
            <a:chOff x="12173" y="2349"/>
            <a:chExt cx="3408" cy="5952"/>
          </a:xfrm>
        </p:grpSpPr>
        <p:sp>
          <p:nvSpPr>
            <p:cNvPr id="41" name="矩形 40"/>
            <p:cNvSpPr/>
            <p:nvPr/>
          </p:nvSpPr>
          <p:spPr>
            <a:xfrm flipV="1">
              <a:off x="12173" y="2349"/>
              <a:ext cx="3366" cy="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a:off x="15462" y="2425"/>
              <a:ext cx="119" cy="5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p:cNvSpPr/>
            <p:nvPr/>
          </p:nvSpPr>
          <p:spPr>
            <a:xfrm>
              <a:off x="13955" y="8176"/>
              <a:ext cx="1600" cy="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4" name="文本框 43"/>
          <p:cNvSpPr txBox="1"/>
          <p:nvPr/>
        </p:nvSpPr>
        <p:spPr>
          <a:xfrm>
            <a:off x="5298538" y="2266470"/>
            <a:ext cx="2756632" cy="283845"/>
          </a:xfrm>
          <a:prstGeom prst="rect">
            <a:avLst/>
          </a:prstGeom>
          <a:noFill/>
        </p:spPr>
        <p:txBody>
          <a:bodyPr wrap="square" lIns="68580" tIns="34290" rIns="68580" bIns="34290" rtlCol="0">
            <a:spAutoFit/>
          </a:bodyPr>
          <a:lstStyle/>
          <a:p>
            <a:pPr algn="ctr"/>
            <a:r>
              <a:rPr lang="zh-CN" altLang="en-US" dirty="0">
                <a:cs typeface="+mn-ea"/>
                <a:sym typeface="+mn-lt"/>
              </a:rPr>
              <a:t>汇报人：软件三班第</a:t>
            </a:r>
            <a:r>
              <a:rPr lang="en-US" altLang="zh-CN" b="1" i="1" u="sng" dirty="0">
                <a:cs typeface="+mn-ea"/>
                <a:sym typeface="+mn-lt"/>
              </a:rPr>
              <a:t>X</a:t>
            </a:r>
            <a:r>
              <a:rPr lang="zh-CN" altLang="en-US" dirty="0">
                <a:cs typeface="+mn-ea"/>
                <a:sym typeface="+mn-lt"/>
              </a:rPr>
              <a:t>组    </a:t>
            </a:r>
            <a:endParaRPr lang="zh-CN" altLang="zh-CN" dirty="0">
              <a:cs typeface="+mn-ea"/>
              <a:sym typeface="+mn-lt"/>
            </a:endParaRPr>
          </a:p>
        </p:txBody>
      </p:sp>
      <p:sp>
        <p:nvSpPr>
          <p:cNvPr id="2" name="文本框 1"/>
          <p:cNvSpPr txBox="1"/>
          <p:nvPr/>
        </p:nvSpPr>
        <p:spPr>
          <a:xfrm>
            <a:off x="4257415" y="1603626"/>
            <a:ext cx="4087654" cy="499110"/>
          </a:xfrm>
          <a:prstGeom prst="rect">
            <a:avLst/>
          </a:prstGeom>
          <a:noFill/>
        </p:spPr>
        <p:txBody>
          <a:bodyPr wrap="square" lIns="68580" tIns="34290" rIns="68580" bIns="34290" rtlCol="0">
            <a:spAutoFit/>
          </a:bodyPr>
          <a:lstStyle/>
          <a:p>
            <a:pPr algn="ctr"/>
            <a:r>
              <a:rPr lang="zh-CN" altLang="en-US" sz="2800" b="1" dirty="0">
                <a:blipFill>
                  <a:blip r:embed="rId5"/>
                  <a:stretch>
                    <a:fillRect/>
                  </a:stretch>
                </a:blipFill>
                <a:cs typeface="+mn-ea"/>
                <a:sym typeface="+mn-lt"/>
              </a:rPr>
              <a:t>第八章</a:t>
            </a:r>
            <a:r>
              <a:rPr lang="en-US" altLang="zh-CN" sz="2800" b="1" dirty="0">
                <a:blipFill>
                  <a:blip r:embed="rId5"/>
                  <a:stretch>
                    <a:fillRect/>
                  </a:stretch>
                </a:blipFill>
                <a:cs typeface="+mn-ea"/>
                <a:sym typeface="+mn-lt"/>
              </a:rPr>
              <a:t>CPU</a:t>
            </a:r>
            <a:r>
              <a:rPr lang="zh-CN" altLang="en-US" sz="2800" b="1" dirty="0">
                <a:blipFill>
                  <a:blip r:embed="rId5"/>
                  <a:stretch>
                    <a:fillRect/>
                  </a:stretch>
                </a:blipFill>
                <a:cs typeface="+mn-ea"/>
                <a:sym typeface="+mn-lt"/>
              </a:rPr>
              <a:t>的结构与功能</a:t>
            </a:r>
          </a:p>
        </p:txBody>
      </p:sp>
      <p:sp>
        <p:nvSpPr>
          <p:cNvPr id="3" name="文本框 2"/>
          <p:cNvSpPr txBox="1"/>
          <p:nvPr/>
        </p:nvSpPr>
        <p:spPr>
          <a:xfrm>
            <a:off x="4267044" y="1383319"/>
            <a:ext cx="4819178" cy="253916"/>
          </a:xfrm>
          <a:prstGeom prst="rect">
            <a:avLst/>
          </a:prstGeom>
          <a:noFill/>
        </p:spPr>
        <p:txBody>
          <a:bodyPr wrap="square" lIns="68580" tIns="34290" rIns="68580" bIns="34290" rtlCol="0">
            <a:spAutoFit/>
          </a:bodyPr>
          <a:lstStyle/>
          <a:p>
            <a:pPr algn="ctr"/>
            <a:r>
              <a:rPr lang="en-US" altLang="zh-CN" sz="1200" dirty="0">
                <a:cs typeface="+mn-ea"/>
                <a:sym typeface="+mn-lt"/>
              </a:rPr>
              <a:t>Welcome to </a:t>
            </a:r>
            <a:r>
              <a:rPr lang="en-US" altLang="zh-CN" sz="1200" dirty="0" err="1">
                <a:cs typeface="+mn-ea"/>
                <a:sym typeface="+mn-lt"/>
              </a:rPr>
              <a:t>HITwh</a:t>
            </a:r>
            <a:r>
              <a:rPr lang="en-US" altLang="zh-CN" sz="1200" dirty="0">
                <a:cs typeface="+mn-ea"/>
                <a:sym typeface="+mn-lt"/>
              </a:rPr>
              <a:t> !!!</a:t>
            </a:r>
          </a:p>
        </p:txBody>
      </p:sp>
      <p:grpSp>
        <p:nvGrpSpPr>
          <p:cNvPr id="4" name="组合 3"/>
          <p:cNvGrpSpPr/>
          <p:nvPr/>
        </p:nvGrpSpPr>
        <p:grpSpPr>
          <a:xfrm>
            <a:off x="3426626" y="3633485"/>
            <a:ext cx="5717374" cy="321945"/>
            <a:chOff x="3426626" y="3633485"/>
            <a:chExt cx="5717374" cy="321945"/>
          </a:xfrm>
        </p:grpSpPr>
        <p:sp>
          <p:nvSpPr>
            <p:cNvPr id="8" name="矩形 7"/>
            <p:cNvSpPr/>
            <p:nvPr/>
          </p:nvSpPr>
          <p:spPr>
            <a:xfrm>
              <a:off x="7269004" y="3719271"/>
              <a:ext cx="1874996" cy="178594"/>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14" name="文本框 2"/>
            <p:cNvSpPr txBox="1"/>
            <p:nvPr/>
          </p:nvSpPr>
          <p:spPr>
            <a:xfrm>
              <a:off x="3426626" y="3633485"/>
              <a:ext cx="4031096" cy="321945"/>
            </a:xfrm>
            <a:prstGeom prst="rect">
              <a:avLst/>
            </a:prstGeom>
            <a:noFill/>
          </p:spPr>
          <p:txBody>
            <a:bodyPr wrap="square" lIns="68580" tIns="34290" rIns="68580" bIns="34290" rtlCol="0">
              <a:spAutoFit/>
            </a:bodyPr>
            <a:lstStyle/>
            <a:p>
              <a:pPr algn="ctr">
                <a:lnSpc>
                  <a:spcPct val="150000"/>
                </a:lnSpc>
              </a:pPr>
              <a:endParaRPr lang="zh-CN" altLang="en-US" sz="1100" dirty="0">
                <a:cs typeface="+mn-ea"/>
                <a:sym typeface="+mn-lt"/>
              </a:endParaRPr>
            </a:p>
          </p:txBody>
        </p:sp>
      </p:grpSp>
      <p:sp>
        <p:nvSpPr>
          <p:cNvPr id="15" name="文本框 43"/>
          <p:cNvSpPr txBox="1"/>
          <p:nvPr/>
        </p:nvSpPr>
        <p:spPr>
          <a:xfrm>
            <a:off x="1364237" y="2077594"/>
            <a:ext cx="2103596" cy="900246"/>
          </a:xfrm>
          <a:prstGeom prst="rect">
            <a:avLst/>
          </a:prstGeom>
          <a:noFill/>
        </p:spPr>
        <p:txBody>
          <a:bodyPr wrap="square" lIns="68580" tIns="34290" rIns="68580" bIns="34290" rtlCol="0">
            <a:spAutoFit/>
          </a:bodyPr>
          <a:lstStyle/>
          <a:p>
            <a:pPr algn="r">
              <a:lnSpc>
                <a:spcPct val="150000"/>
              </a:lnSpc>
            </a:pPr>
            <a:r>
              <a:rPr lang="zh-CN" altLang="en-US" sz="1800" dirty="0">
                <a:cs typeface="+mn-ea"/>
                <a:sym typeface="+mn-lt"/>
              </a:rPr>
              <a:t>规格严格</a:t>
            </a:r>
            <a:endParaRPr lang="en-US" altLang="zh-CN" sz="1800" dirty="0">
              <a:cs typeface="+mn-ea"/>
              <a:sym typeface="+mn-lt"/>
            </a:endParaRPr>
          </a:p>
          <a:p>
            <a:pPr algn="ctr">
              <a:lnSpc>
                <a:spcPct val="150000"/>
              </a:lnSpc>
            </a:pPr>
            <a:r>
              <a:rPr lang="zh-CN" altLang="en-US" sz="1800" dirty="0">
                <a:cs typeface="+mn-ea"/>
                <a:sym typeface="+mn-lt"/>
              </a:rPr>
              <a:t>功夫到家</a:t>
            </a:r>
            <a:endParaRPr lang="zh-CN" altLang="zh-CN" sz="1800" dirty="0">
              <a:cs typeface="+mn-ea"/>
              <a:sym typeface="+mn-lt"/>
            </a:endParaRPr>
          </a:p>
        </p:txBody>
      </p:sp>
      <p:pic>
        <p:nvPicPr>
          <p:cNvPr id="17" name="图片 16">
            <a:extLst>
              <a:ext uri="{FF2B5EF4-FFF2-40B4-BE49-F238E27FC236}">
                <a16:creationId xmlns:a16="http://schemas.microsoft.com/office/drawing/2014/main" id="{9C5B1106-D779-432C-9DCB-6916961003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5" name="矩形 4">
            <a:extLst>
              <a:ext uri="{FF2B5EF4-FFF2-40B4-BE49-F238E27FC236}">
                <a16:creationId xmlns:a16="http://schemas.microsoft.com/office/drawing/2014/main" id="{828A0403-E130-471C-9FD3-FD4483AE836A}"/>
              </a:ext>
            </a:extLst>
          </p:cNvPr>
          <p:cNvSpPr/>
          <p:nvPr/>
        </p:nvSpPr>
        <p:spPr>
          <a:xfrm>
            <a:off x="4972783" y="2705498"/>
            <a:ext cx="3352200" cy="400110"/>
          </a:xfrm>
          <a:prstGeom prst="rect">
            <a:avLst/>
          </a:prstGeom>
          <a:noFill/>
        </p:spPr>
        <p:txBody>
          <a:bodyPr wrap="none" lIns="91440" tIns="45720" rIns="91440" bIns="45720">
            <a:spAutoFit/>
          </a:bodyPr>
          <a:lstStyle/>
          <a:p>
            <a:pPr algn="ctr"/>
            <a:r>
              <a:rPr lang="zh-CN" alt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王少博  王钟杰  刘凯华  初征</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right)">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noFill/>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sp>
        <p:nvSpPr>
          <p:cNvPr id="7" name="内容占位符 6"/>
          <p:cNvSpPr>
            <a:spLocks noGrp="1"/>
          </p:cNvSpPr>
          <p:nvPr>
            <p:ph idx="1"/>
            <p:custDataLst>
              <p:tags r:id="rId3"/>
            </p:custDataLst>
          </p:nvPr>
        </p:nvSpPr>
        <p:spPr>
          <a:xfrm>
            <a:off x="502412" y="921355"/>
            <a:ext cx="4497429" cy="218183"/>
          </a:xfrm>
          <a:noFill/>
        </p:spPr>
        <p:txBody>
          <a:bodyPr/>
          <a:lstStyle/>
          <a:p>
            <a:pPr marL="0" indent="0">
              <a:buNone/>
            </a:pPr>
            <a:r>
              <a:rPr lang="zh-CN" altLang="en-US" sz="1400" b="1" dirty="0">
                <a:solidFill>
                  <a:schemeClr val="tx1"/>
                </a:solidFill>
                <a:latin typeface="+mj-ea"/>
                <a:ea typeface="+mj-ea"/>
              </a:rPr>
              <a:t>（</a:t>
            </a:r>
            <a:r>
              <a:rPr lang="en-US" altLang="zh-CN" sz="1400" b="1" dirty="0">
                <a:solidFill>
                  <a:schemeClr val="tx1"/>
                </a:solidFill>
                <a:latin typeface="+mj-ea"/>
                <a:ea typeface="+mj-ea"/>
              </a:rPr>
              <a:t>3</a:t>
            </a:r>
            <a:r>
              <a:rPr lang="zh-CN" altLang="en-US" sz="1400" b="1" dirty="0">
                <a:solidFill>
                  <a:schemeClr val="tx1"/>
                </a:solidFill>
                <a:latin typeface="+mj-ea"/>
                <a:ea typeface="+mj-ea"/>
              </a:rPr>
              <a:t>）中断系统</a:t>
            </a:r>
          </a:p>
          <a:p>
            <a:pPr marL="0" indent="0">
              <a:buNone/>
            </a:pPr>
            <a:endParaRPr dirty="0">
              <a:latin typeface="+mj-ea"/>
              <a:ea typeface="+mj-ea"/>
            </a:endParaRPr>
          </a:p>
        </p:txBody>
      </p:sp>
      <p:sp>
        <p:nvSpPr>
          <p:cNvPr id="3251235" name="矩形 3251234"/>
          <p:cNvSpPr/>
          <p:nvPr/>
        </p:nvSpPr>
        <p:spPr>
          <a:xfrm>
            <a:off x="1160463" y="2291695"/>
            <a:ext cx="6078908" cy="307777"/>
          </a:xfrm>
          <a:prstGeom prst="rect">
            <a:avLst/>
          </a:prstGeom>
          <a:noFill/>
          <a:ln w="25400">
            <a:noFill/>
          </a:ln>
        </p:spPr>
        <p:txBody>
          <a:bodyPr wrap="none" anchor="t">
            <a:spAutoFit/>
          </a:bodyPr>
          <a:lstStyle/>
          <a:p>
            <a:pPr marL="1371600" lvl="3" indent="-342900" algn="ctr">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在</a:t>
            </a:r>
            <a:r>
              <a:rPr lang="en-US" altLang="zh-CN" dirty="0">
                <a:latin typeface="Arial" panose="020B0604020202020204" pitchFamily="34" charset="0"/>
                <a:ea typeface="宋体" panose="02010600030101010101" pitchFamily="2" charset="-122"/>
              </a:rPr>
              <a:t>CPU</a:t>
            </a:r>
            <a:r>
              <a:rPr lang="zh-CN" altLang="en-US" dirty="0">
                <a:latin typeface="Arial" panose="020B0604020202020204" pitchFamily="34" charset="0"/>
                <a:ea typeface="宋体" panose="02010600030101010101" pitchFamily="2" charset="-122"/>
              </a:rPr>
              <a:t>内部设置中断系统用以解决各种中断的共性问题；</a:t>
            </a:r>
          </a:p>
        </p:txBody>
      </p:sp>
      <p:sp>
        <p:nvSpPr>
          <p:cNvPr id="28" name="矩形 27"/>
          <p:cNvSpPr/>
          <p:nvPr/>
        </p:nvSpPr>
        <p:spPr>
          <a:xfrm>
            <a:off x="1872835" y="3090108"/>
            <a:ext cx="2672526" cy="307777"/>
          </a:xfrm>
          <a:prstGeom prst="rect">
            <a:avLst/>
          </a:prstGeom>
          <a:noFill/>
          <a:ln w="25400">
            <a:noFill/>
          </a:ln>
        </p:spPr>
        <p:txBody>
          <a:bodyPr wrap="none" anchor="t">
            <a:spAutoFit/>
          </a:bodyPr>
          <a:lstStyle/>
          <a:p>
            <a:pPr marL="685800" lvl="1" indent="-342900" algn="ctr">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处理与中断相关的功能</a:t>
            </a:r>
          </a:p>
        </p:txBody>
      </p:sp>
      <p:sp>
        <p:nvSpPr>
          <p:cNvPr id="29" name="矩形 28"/>
          <p:cNvSpPr/>
          <p:nvPr/>
        </p:nvSpPr>
        <p:spPr>
          <a:xfrm>
            <a:off x="4630706" y="2765865"/>
            <a:ext cx="1549400" cy="396875"/>
          </a:xfrm>
          <a:prstGeom prst="rect">
            <a:avLst/>
          </a:prstGeom>
          <a:noFill/>
          <a:ln w="25400">
            <a:noFill/>
          </a:ln>
        </p:spPr>
        <p:txBody>
          <a:bodyPr wrap="none" anchor="t">
            <a:spAutoFit/>
          </a:bodyPr>
          <a:lstStyle/>
          <a:p>
            <a:pPr marL="342900" indent="-342900" algn="ctr">
              <a:buClr>
                <a:srgbClr val="FF6600"/>
              </a:buClr>
              <a:buFont typeface="Wingdings" panose="05000000000000000000" pitchFamily="2" charset="2"/>
              <a:buChar char="Ø"/>
            </a:pPr>
            <a:r>
              <a:rPr lang="zh-CN" altLang="en-US" dirty="0">
                <a:latin typeface="Arial" panose="020B0604020202020204" pitchFamily="34" charset="0"/>
                <a:ea typeface="宋体" panose="02010600030101010101" pitchFamily="2" charset="-122"/>
              </a:rPr>
              <a:t>中断判优</a:t>
            </a:r>
          </a:p>
        </p:txBody>
      </p:sp>
      <p:sp>
        <p:nvSpPr>
          <p:cNvPr id="30" name="矩形 29"/>
          <p:cNvSpPr/>
          <p:nvPr/>
        </p:nvSpPr>
        <p:spPr>
          <a:xfrm>
            <a:off x="4630706" y="3506004"/>
            <a:ext cx="1549400" cy="396875"/>
          </a:xfrm>
          <a:prstGeom prst="rect">
            <a:avLst/>
          </a:prstGeom>
          <a:noFill/>
          <a:ln w="25400">
            <a:noFill/>
          </a:ln>
        </p:spPr>
        <p:txBody>
          <a:bodyPr wrap="none" anchor="t">
            <a:spAutoFit/>
          </a:bodyPr>
          <a:lstStyle/>
          <a:p>
            <a:pPr marL="342900" indent="-342900" algn="ctr">
              <a:buClr>
                <a:srgbClr val="FF6600"/>
              </a:buClr>
              <a:buFont typeface="Wingdings" panose="05000000000000000000" pitchFamily="2" charset="2"/>
              <a:buChar char="Ø"/>
            </a:pPr>
            <a:r>
              <a:rPr lang="zh-CN" altLang="en-US" dirty="0">
                <a:latin typeface="Arial" panose="020B0604020202020204" pitchFamily="34" charset="0"/>
                <a:ea typeface="宋体" panose="02010600030101010101" pitchFamily="2" charset="-122"/>
              </a:rPr>
              <a:t>中断转换</a:t>
            </a:r>
          </a:p>
        </p:txBody>
      </p:sp>
      <p:sp>
        <p:nvSpPr>
          <p:cNvPr id="31" name="矩形 30"/>
          <p:cNvSpPr/>
          <p:nvPr/>
        </p:nvSpPr>
        <p:spPr>
          <a:xfrm>
            <a:off x="4630706" y="3109129"/>
            <a:ext cx="1549400" cy="396875"/>
          </a:xfrm>
          <a:prstGeom prst="rect">
            <a:avLst/>
          </a:prstGeom>
          <a:noFill/>
          <a:ln w="25400">
            <a:noFill/>
          </a:ln>
        </p:spPr>
        <p:txBody>
          <a:bodyPr wrap="none" anchor="t">
            <a:spAutoFit/>
          </a:bodyPr>
          <a:lstStyle/>
          <a:p>
            <a:pPr marL="342900" indent="-342900" algn="ctr">
              <a:buClr>
                <a:srgbClr val="FF6600"/>
              </a:buClr>
              <a:buFont typeface="Wingdings" panose="05000000000000000000" pitchFamily="2" charset="2"/>
              <a:buChar char="Ø"/>
            </a:pPr>
            <a:r>
              <a:rPr lang="zh-CN" altLang="en-US" dirty="0">
                <a:latin typeface="Arial" panose="020B0604020202020204" pitchFamily="34" charset="0"/>
                <a:ea typeface="宋体" panose="02010600030101010101" pitchFamily="2" charset="-122"/>
              </a:rPr>
              <a:t>中断屏蔽</a:t>
            </a:r>
          </a:p>
        </p:txBody>
      </p:sp>
      <p:sp>
        <p:nvSpPr>
          <p:cNvPr id="32" name="文本框 31"/>
          <p:cNvSpPr txBox="1"/>
          <p:nvPr/>
        </p:nvSpPr>
        <p:spPr>
          <a:xfrm>
            <a:off x="1003300" y="1541304"/>
            <a:ext cx="6573838" cy="396875"/>
          </a:xfrm>
          <a:prstGeom prst="rect">
            <a:avLst/>
          </a:prstGeom>
          <a:noFill/>
          <a:ln w="25400">
            <a:noFill/>
          </a:ln>
        </p:spPr>
        <p:txBody>
          <a:bodyPr wrap="none" anchor="t">
            <a:spAutoFit/>
          </a:bodyPr>
          <a:lstStyle/>
          <a:p>
            <a:pPr marL="342900" indent="-342900" algn="ctr"/>
            <a:r>
              <a:rPr lang="zh-CN" altLang="en-US"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cs typeface="+mn-ea"/>
              </a:rPr>
              <a:t>中断的作用是为了响应和处理外部设备请求或异常事件。</a:t>
            </a:r>
            <a:endParaRPr lang="zh-CN" altLang="en-US" noProof="1">
              <a:solidFill>
                <a:srgbClr val="FF0000"/>
              </a:solidFill>
              <a:effectLst>
                <a:outerShdw blurRad="38100" dist="38100" dir="2700000">
                  <a:srgbClr val="000000"/>
                </a:outerShdw>
              </a:effectLst>
              <a:latin typeface="Arial" panose="020B0604020202020204" pitchFamily="34" charset="0"/>
              <a:ea typeface="宋体" panose="02010600030101010101" pitchFamily="2" charset="-122"/>
            </a:endParaRPr>
          </a:p>
        </p:txBody>
      </p:sp>
      <p:sp>
        <p:nvSpPr>
          <p:cNvPr id="41" name="左大括号 40"/>
          <p:cNvSpPr/>
          <p:nvPr/>
        </p:nvSpPr>
        <p:spPr>
          <a:xfrm>
            <a:off x="4508675" y="2862508"/>
            <a:ext cx="300037" cy="852487"/>
          </a:xfrm>
          <a:prstGeom prst="leftBrace">
            <a:avLst>
              <a:gd name="adj1" fmla="val 23585"/>
              <a:gd name="adj2" fmla="val 50000"/>
            </a:avLst>
          </a:prstGeom>
          <a:noFill/>
          <a:ln w="6350" cap="flat" cmpd="sng">
            <a:solidFill>
              <a:srgbClr val="0000FF"/>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pic>
        <p:nvPicPr>
          <p:cNvPr id="26" name="图片 25">
            <a:extLst>
              <a:ext uri="{FF2B5EF4-FFF2-40B4-BE49-F238E27FC236}">
                <a16:creationId xmlns:a16="http://schemas.microsoft.com/office/drawing/2014/main" id="{E60CF3EE-619E-4249-9027-44460917AE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51235"/>
                                        </p:tgtEl>
                                        <p:attrNameLst>
                                          <p:attrName>style.visibility</p:attrName>
                                        </p:attrNameLst>
                                      </p:cBhvr>
                                      <p:to>
                                        <p:strVal val="visible"/>
                                      </p:to>
                                    </p:set>
                                    <p:animEffect transition="in" filter="dissolve">
                                      <p:cBhvr>
                                        <p:cTn id="12" dur="1000"/>
                                        <p:tgtEl>
                                          <p:spTgt spid="32512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1000"/>
                                        <p:tgtEl>
                                          <p:spTgt spid="28"/>
                                        </p:tgtEl>
                                      </p:cBhvr>
                                    </p:animEffect>
                                  </p:childTnLst>
                                </p:cTn>
                              </p:par>
                              <p:par>
                                <p:cTn id="16" presetID="9"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dissolve">
                                      <p:cBhvr>
                                        <p:cTn id="18" dur="1000"/>
                                        <p:tgtEl>
                                          <p:spTgt spid="4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10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dissolve">
                                      <p:cBhvr>
                                        <p:cTn id="24" dur="1000"/>
                                        <p:tgtEl>
                                          <p:spTgt spid="3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1235" grpId="0"/>
      <p:bldP spid="28" grpId="0"/>
      <p:bldP spid="2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noFill/>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sp>
        <p:nvSpPr>
          <p:cNvPr id="7" name="内容占位符 6"/>
          <p:cNvSpPr>
            <a:spLocks noGrp="1"/>
          </p:cNvSpPr>
          <p:nvPr>
            <p:ph idx="1"/>
            <p:custDataLst>
              <p:tags r:id="rId3"/>
            </p:custDataLst>
          </p:nvPr>
        </p:nvSpPr>
        <p:spPr>
          <a:xfrm>
            <a:off x="502412" y="972001"/>
            <a:ext cx="4242308" cy="220847"/>
          </a:xfrm>
          <a:noFill/>
        </p:spPr>
        <p:txBody>
          <a:bodyPr/>
          <a:lstStyle/>
          <a:p>
            <a:pPr marL="0" indent="0">
              <a:buNone/>
            </a:pPr>
            <a:r>
              <a:rPr sz="1400" b="1" dirty="0"/>
              <a:t>（</a:t>
            </a:r>
            <a:r>
              <a:rPr lang="en-US" altLang="zh-CN" sz="1400" b="1" dirty="0"/>
              <a:t>4</a:t>
            </a:r>
            <a:r>
              <a:rPr sz="1400" b="1" dirty="0"/>
              <a:t>）寄</a:t>
            </a:r>
            <a:r>
              <a:rPr lang="zh-CN" altLang="en-US" sz="1400" b="1" dirty="0"/>
              <a:t>存</a:t>
            </a:r>
            <a:r>
              <a:rPr sz="1400" b="1" dirty="0"/>
              <a:t>器（非正交分类）</a:t>
            </a:r>
          </a:p>
          <a:p>
            <a:pPr marL="0" indent="0">
              <a:buNone/>
            </a:pPr>
            <a:endParaRPr sz="1400" b="1" dirty="0"/>
          </a:p>
        </p:txBody>
      </p:sp>
      <p:sp>
        <p:nvSpPr>
          <p:cNvPr id="60" name="文本框 59"/>
          <p:cNvSpPr txBox="1"/>
          <p:nvPr/>
        </p:nvSpPr>
        <p:spPr>
          <a:xfrm>
            <a:off x="4057520" y="1440189"/>
            <a:ext cx="4584070" cy="523220"/>
          </a:xfrm>
          <a:prstGeom prst="rect">
            <a:avLst/>
          </a:prstGeom>
          <a:noFill/>
          <a:ln w="9525">
            <a:noFill/>
          </a:ln>
        </p:spPr>
        <p:txBody>
          <a:bodyPr wrap="square" anchor="t">
            <a:spAutoFit/>
          </a:bodyPr>
          <a:lstStyle/>
          <a:p>
            <a:pPr>
              <a:spcBef>
                <a:spcPct val="0"/>
              </a:spcBef>
              <a:buClr>
                <a:srgbClr val="FF9900"/>
              </a:buClr>
            </a:pPr>
            <a:r>
              <a:rPr lang="zh-CN" altLang="en-US" dirty="0">
                <a:solidFill>
                  <a:schemeClr val="accent1">
                    <a:lumMod val="60000"/>
                    <a:lumOff val="40000"/>
                  </a:schemeClr>
                </a:solidFill>
                <a:latin typeface="+mj-ea"/>
                <a:ea typeface="+mj-ea"/>
              </a:rPr>
              <a:t>存放操作数</a:t>
            </a:r>
            <a:endParaRPr lang="en-US" altLang="zh-CN" dirty="0">
              <a:solidFill>
                <a:schemeClr val="accent1">
                  <a:lumMod val="60000"/>
                  <a:lumOff val="40000"/>
                </a:schemeClr>
              </a:solidFill>
              <a:latin typeface="+mj-ea"/>
              <a:ea typeface="+mj-ea"/>
            </a:endParaRPr>
          </a:p>
          <a:p>
            <a:pPr>
              <a:spcBef>
                <a:spcPct val="0"/>
              </a:spcBef>
              <a:buClr>
                <a:srgbClr val="FF9900"/>
              </a:buClr>
            </a:pPr>
            <a:r>
              <a:rPr lang="zh-CN" altLang="en-US" dirty="0">
                <a:latin typeface="+mj-ea"/>
                <a:ea typeface="+mj-ea"/>
              </a:rPr>
              <a:t>可作</a:t>
            </a:r>
            <a:r>
              <a:rPr lang="zh-CN" altLang="en-US" dirty="0">
                <a:solidFill>
                  <a:schemeClr val="folHlink"/>
                </a:solidFill>
                <a:latin typeface="+mj-ea"/>
                <a:ea typeface="+mj-ea"/>
              </a:rPr>
              <a:t> </a:t>
            </a:r>
            <a:r>
              <a:rPr lang="zh-CN" altLang="en-US" dirty="0">
                <a:latin typeface="+mj-ea"/>
                <a:ea typeface="+mj-ea"/>
              </a:rPr>
              <a:t>某种寻址方式所需的 </a:t>
            </a:r>
            <a:r>
              <a:rPr lang="zh-CN" altLang="en-US" dirty="0">
                <a:solidFill>
                  <a:schemeClr val="accent1">
                    <a:lumMod val="60000"/>
                    <a:lumOff val="40000"/>
                  </a:schemeClr>
                </a:solidFill>
                <a:latin typeface="+mj-ea"/>
                <a:ea typeface="+mj-ea"/>
              </a:rPr>
              <a:t>专用寄存器</a:t>
            </a:r>
          </a:p>
        </p:txBody>
      </p:sp>
      <p:sp>
        <p:nvSpPr>
          <p:cNvPr id="61" name="矩形 60"/>
          <p:cNvSpPr/>
          <p:nvPr/>
        </p:nvSpPr>
        <p:spPr>
          <a:xfrm>
            <a:off x="2428558" y="1565910"/>
            <a:ext cx="1608133" cy="307777"/>
          </a:xfrm>
          <a:prstGeom prst="rect">
            <a:avLst/>
          </a:prstGeom>
          <a:noFill/>
          <a:ln w="25400">
            <a:noFill/>
          </a:ln>
        </p:spPr>
        <p:txBody>
          <a:bodyPr wrap="none" anchor="t">
            <a:spAutoFit/>
          </a:bodyPr>
          <a:lstStyle/>
          <a:p>
            <a:pPr marL="342900" indent="-342900">
              <a:buClr>
                <a:schemeClr val="hlink"/>
              </a:buClr>
              <a:buFont typeface="Wingdings" panose="05000000000000000000" pitchFamily="2" charset="2"/>
              <a:buChar char="p"/>
            </a:pPr>
            <a:r>
              <a:rPr lang="zh-CN" altLang="en-US" dirty="0">
                <a:latin typeface="+mj-ea"/>
                <a:ea typeface="+mj-ea"/>
              </a:rPr>
              <a:t>通用寄存器</a:t>
            </a:r>
            <a:r>
              <a:rPr lang="zh-CN" altLang="en-US" dirty="0">
                <a:latin typeface="Arial" panose="020B0604020202020204" pitchFamily="34" charset="0"/>
                <a:ea typeface="宋体" panose="02010600030101010101" pitchFamily="2" charset="-122"/>
              </a:rPr>
              <a:t>：</a:t>
            </a:r>
          </a:p>
        </p:txBody>
      </p:sp>
      <p:sp>
        <p:nvSpPr>
          <p:cNvPr id="62" name="矩形 61"/>
          <p:cNvSpPr/>
          <p:nvPr/>
        </p:nvSpPr>
        <p:spPr>
          <a:xfrm>
            <a:off x="2428558" y="2169160"/>
            <a:ext cx="1608133" cy="307777"/>
          </a:xfrm>
          <a:prstGeom prst="rect">
            <a:avLst/>
          </a:prstGeom>
          <a:noFill/>
          <a:ln w="25400">
            <a:noFill/>
          </a:ln>
        </p:spPr>
        <p:txBody>
          <a:bodyPr wrap="none" anchor="t">
            <a:spAutoFit/>
          </a:bodyPr>
          <a:lstStyle/>
          <a:p>
            <a:pPr marL="342900" indent="-342900">
              <a:spcBef>
                <a:spcPct val="0"/>
              </a:spcBef>
              <a:buClr>
                <a:schemeClr val="hlink"/>
              </a:buClr>
              <a:buFont typeface="Wingdings" panose="05000000000000000000" pitchFamily="2" charset="2"/>
              <a:buChar char="p"/>
            </a:pPr>
            <a:r>
              <a:rPr lang="zh-CN" altLang="en-US" dirty="0">
                <a:latin typeface="+mj-ea"/>
                <a:ea typeface="+mj-ea"/>
              </a:rPr>
              <a:t>数据寄存器：</a:t>
            </a:r>
          </a:p>
        </p:txBody>
      </p:sp>
      <p:sp>
        <p:nvSpPr>
          <p:cNvPr id="63" name="文本框 62"/>
          <p:cNvSpPr txBox="1"/>
          <p:nvPr/>
        </p:nvSpPr>
        <p:spPr>
          <a:xfrm>
            <a:off x="3955181" y="2757357"/>
            <a:ext cx="4424679" cy="369332"/>
          </a:xfrm>
          <a:prstGeom prst="rect">
            <a:avLst/>
          </a:prstGeom>
          <a:noFill/>
          <a:ln w="9525">
            <a:noFill/>
          </a:ln>
        </p:spPr>
        <p:txBody>
          <a:bodyPr wrap="square" anchor="t">
            <a:spAutoFit/>
          </a:bodyPr>
          <a:lstStyle/>
          <a:p>
            <a:pPr>
              <a:spcBef>
                <a:spcPct val="0"/>
              </a:spcBef>
              <a:buClr>
                <a:srgbClr val="FF9900"/>
              </a:buClr>
            </a:pPr>
            <a:r>
              <a:rPr lang="en-US" altLang="zh-CN" sz="1800" dirty="0">
                <a:solidFill>
                  <a:srgbClr val="0000FF"/>
                </a:solidFill>
                <a:latin typeface="Times New Roman" panose="02020603050405020304" pitchFamily="18" charset="0"/>
                <a:ea typeface="宋体" panose="02010600030101010101" pitchFamily="2" charset="-122"/>
              </a:rPr>
              <a:t>  </a:t>
            </a:r>
            <a:r>
              <a:rPr lang="zh-CN" altLang="en-US" dirty="0">
                <a:latin typeface="+mj-ea"/>
                <a:ea typeface="+mj-ea"/>
              </a:rPr>
              <a:t>存放地址，其位数应满足最大的地址范围。</a:t>
            </a:r>
          </a:p>
        </p:txBody>
      </p:sp>
      <p:sp>
        <p:nvSpPr>
          <p:cNvPr id="64" name="文本框 63"/>
          <p:cNvSpPr txBox="1"/>
          <p:nvPr/>
        </p:nvSpPr>
        <p:spPr>
          <a:xfrm>
            <a:off x="3807779" y="3002598"/>
            <a:ext cx="5715000" cy="366713"/>
          </a:xfrm>
          <a:prstGeom prst="rect">
            <a:avLst/>
          </a:prstGeom>
          <a:noFill/>
          <a:ln w="9525">
            <a:noFill/>
          </a:ln>
        </p:spPr>
        <p:txBody>
          <a:bodyPr anchor="t">
            <a:spAutoFit/>
          </a:bodyPr>
          <a:lstStyle/>
          <a:p>
            <a:pPr>
              <a:spcBef>
                <a:spcPct val="0"/>
              </a:spcBef>
              <a:buClr>
                <a:srgbClr val="FF9900"/>
              </a:buClr>
            </a:pPr>
            <a:r>
              <a:rPr lang="en-US" altLang="zh-CN" sz="1800" dirty="0">
                <a:latin typeface="Times New Roman" panose="02020603050405020304" pitchFamily="18" charset="0"/>
                <a:ea typeface="宋体" panose="02010600030101010101" pitchFamily="2" charset="-122"/>
              </a:rPr>
              <a:t>     </a:t>
            </a:r>
            <a:r>
              <a:rPr lang="zh-CN" altLang="en-US" dirty="0">
                <a:latin typeface="+mj-ea"/>
                <a:ea typeface="+mj-ea"/>
              </a:rPr>
              <a:t>用于</a:t>
            </a:r>
            <a:r>
              <a:rPr lang="zh-CN" altLang="en-US" dirty="0">
                <a:solidFill>
                  <a:schemeClr val="accent1">
                    <a:lumMod val="60000"/>
                    <a:lumOff val="40000"/>
                  </a:schemeClr>
                </a:solidFill>
                <a:latin typeface="+mj-ea"/>
                <a:ea typeface="+mj-ea"/>
              </a:rPr>
              <a:t>特殊的寻址方式    </a:t>
            </a:r>
            <a:r>
              <a:rPr lang="zh-CN" altLang="en-US" dirty="0">
                <a:latin typeface="+mj-ea"/>
                <a:ea typeface="+mj-ea"/>
              </a:rPr>
              <a:t>段基值    栈指针</a:t>
            </a:r>
          </a:p>
        </p:txBody>
      </p:sp>
      <p:sp>
        <p:nvSpPr>
          <p:cNvPr id="65" name="矩形 64"/>
          <p:cNvSpPr/>
          <p:nvPr/>
        </p:nvSpPr>
        <p:spPr>
          <a:xfrm>
            <a:off x="2428558" y="2764473"/>
            <a:ext cx="1608133" cy="307777"/>
          </a:xfrm>
          <a:prstGeom prst="rect">
            <a:avLst/>
          </a:prstGeom>
          <a:noFill/>
          <a:ln w="25400">
            <a:noFill/>
          </a:ln>
        </p:spPr>
        <p:txBody>
          <a:bodyPr wrap="none" anchor="t">
            <a:spAutoFit/>
          </a:bodyPr>
          <a:lstStyle/>
          <a:p>
            <a:pPr marL="342900" indent="-342900">
              <a:buClr>
                <a:schemeClr val="hlink"/>
              </a:buClr>
              <a:buFont typeface="Wingdings" panose="05000000000000000000" pitchFamily="2" charset="2"/>
              <a:buChar char="p"/>
            </a:pPr>
            <a:r>
              <a:rPr lang="zh-CN" altLang="en-US" dirty="0">
                <a:latin typeface="+mj-ea"/>
                <a:ea typeface="+mj-ea"/>
              </a:rPr>
              <a:t>地址寄存器：</a:t>
            </a:r>
          </a:p>
        </p:txBody>
      </p:sp>
      <p:sp>
        <p:nvSpPr>
          <p:cNvPr id="66" name="文本框 65"/>
          <p:cNvSpPr txBox="1"/>
          <p:nvPr/>
        </p:nvSpPr>
        <p:spPr>
          <a:xfrm>
            <a:off x="3826035" y="3462020"/>
            <a:ext cx="4185451" cy="366713"/>
          </a:xfrm>
          <a:prstGeom prst="rect">
            <a:avLst/>
          </a:prstGeom>
          <a:noFill/>
          <a:ln w="9525">
            <a:noFill/>
          </a:ln>
        </p:spPr>
        <p:txBody>
          <a:bodyPr wrap="square" anchor="t">
            <a:spAutoFit/>
          </a:bodyPr>
          <a:lstStyle/>
          <a:p>
            <a:pPr>
              <a:spcBef>
                <a:spcPct val="0"/>
              </a:spcBef>
              <a:buClr>
                <a:srgbClr val="FF9900"/>
              </a:buClr>
            </a:pPr>
            <a:r>
              <a:rPr lang="en-US" altLang="zh-CN" sz="1800" dirty="0">
                <a:solidFill>
                  <a:srgbClr val="0000FF"/>
                </a:solidFill>
                <a:latin typeface="Times New Roman" panose="02020603050405020304" pitchFamily="18" charset="0"/>
                <a:ea typeface="宋体" panose="02010600030101010101" pitchFamily="2" charset="-122"/>
              </a:rPr>
              <a:t>    </a:t>
            </a:r>
            <a:r>
              <a:rPr lang="zh-CN" altLang="en-US" dirty="0">
                <a:latin typeface="+mj-ea"/>
                <a:ea typeface="+mj-ea"/>
              </a:rPr>
              <a:t>存放</a:t>
            </a:r>
            <a:r>
              <a:rPr lang="zh-CN" altLang="en-US" dirty="0">
                <a:solidFill>
                  <a:schemeClr val="accent1">
                    <a:lumMod val="60000"/>
                    <a:lumOff val="40000"/>
                  </a:schemeClr>
                </a:solidFill>
                <a:latin typeface="+mj-ea"/>
                <a:ea typeface="+mj-ea"/>
              </a:rPr>
              <a:t>条件码</a:t>
            </a:r>
            <a:r>
              <a:rPr lang="zh-CN" altLang="en-US" dirty="0">
                <a:latin typeface="+mj-ea"/>
                <a:ea typeface="+mj-ea"/>
              </a:rPr>
              <a:t>，可作程序分支的依据</a:t>
            </a:r>
          </a:p>
        </p:txBody>
      </p:sp>
      <p:sp>
        <p:nvSpPr>
          <p:cNvPr id="67" name="矩形 66"/>
          <p:cNvSpPr/>
          <p:nvPr/>
        </p:nvSpPr>
        <p:spPr>
          <a:xfrm>
            <a:off x="2428558" y="3477386"/>
            <a:ext cx="1628962" cy="307777"/>
          </a:xfrm>
          <a:prstGeom prst="rect">
            <a:avLst/>
          </a:prstGeom>
          <a:noFill/>
          <a:ln w="25400">
            <a:noFill/>
          </a:ln>
        </p:spPr>
        <p:txBody>
          <a:bodyPr wrap="square" anchor="t">
            <a:spAutoFit/>
          </a:bodyPr>
          <a:lstStyle/>
          <a:p>
            <a:pPr marL="342900" indent="-342900">
              <a:buClr>
                <a:schemeClr val="hlink"/>
              </a:buClr>
              <a:buFont typeface="Wingdings" panose="05000000000000000000" pitchFamily="2" charset="2"/>
              <a:buChar char="p"/>
            </a:pPr>
            <a:r>
              <a:rPr lang="zh-CN" altLang="en-US" dirty="0">
                <a:latin typeface="+mj-ea"/>
                <a:ea typeface="+mj-ea"/>
              </a:rPr>
              <a:t>条件码寄存器：</a:t>
            </a:r>
          </a:p>
        </p:txBody>
      </p:sp>
      <p:sp>
        <p:nvSpPr>
          <p:cNvPr id="68" name="文本框 67"/>
          <p:cNvSpPr txBox="1"/>
          <p:nvPr/>
        </p:nvSpPr>
        <p:spPr>
          <a:xfrm>
            <a:off x="3804921" y="2138747"/>
            <a:ext cx="4206565" cy="366713"/>
          </a:xfrm>
          <a:prstGeom prst="rect">
            <a:avLst/>
          </a:prstGeom>
          <a:noFill/>
          <a:ln w="9525">
            <a:noFill/>
          </a:ln>
        </p:spPr>
        <p:txBody>
          <a:bodyPr wrap="square" anchor="t">
            <a:spAutoFit/>
          </a:bodyPr>
          <a:lstStyle/>
          <a:p>
            <a:pPr>
              <a:spcBef>
                <a:spcPct val="0"/>
              </a:spcBef>
              <a:buClr>
                <a:srgbClr val="FF9900"/>
              </a:buClr>
            </a:pPr>
            <a:r>
              <a:rPr lang="en-US" altLang="zh-CN" sz="1800" dirty="0">
                <a:solidFill>
                  <a:srgbClr val="0000FF"/>
                </a:solidFill>
                <a:latin typeface="Times New Roman" panose="02020603050405020304" pitchFamily="18" charset="0"/>
                <a:ea typeface="宋体" panose="02010600030101010101" pitchFamily="2" charset="-122"/>
              </a:rPr>
              <a:t>     </a:t>
            </a:r>
            <a:r>
              <a:rPr lang="zh-CN" altLang="en-US" dirty="0">
                <a:solidFill>
                  <a:schemeClr val="accent1">
                    <a:lumMod val="60000"/>
                    <a:lumOff val="40000"/>
                  </a:schemeClr>
                </a:solidFill>
                <a:latin typeface="+mj-ea"/>
                <a:ea typeface="+mj-ea"/>
              </a:rPr>
              <a:t>存放操作数（满足各种数据类型）</a:t>
            </a:r>
          </a:p>
        </p:txBody>
      </p:sp>
      <p:pic>
        <p:nvPicPr>
          <p:cNvPr id="24" name="图片 23">
            <a:extLst>
              <a:ext uri="{FF2B5EF4-FFF2-40B4-BE49-F238E27FC236}">
                <a16:creationId xmlns:a16="http://schemas.microsoft.com/office/drawing/2014/main" id="{5BCB05FA-A108-426D-B0B6-E35D83F7A3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a:noFill/>
        </p:spPr>
      </p:pic>
      <p:sp>
        <p:nvSpPr>
          <p:cNvPr id="3" name="矩形 2">
            <a:extLst>
              <a:ext uri="{FF2B5EF4-FFF2-40B4-BE49-F238E27FC236}">
                <a16:creationId xmlns:a16="http://schemas.microsoft.com/office/drawing/2014/main" id="{202ED51E-3433-47D8-ADF8-C8D81D57284C}"/>
              </a:ext>
            </a:extLst>
          </p:cNvPr>
          <p:cNvSpPr/>
          <p:nvPr/>
        </p:nvSpPr>
        <p:spPr>
          <a:xfrm>
            <a:off x="372827" y="2359337"/>
            <a:ext cx="2339102" cy="461665"/>
          </a:xfrm>
          <a:prstGeom prst="rect">
            <a:avLst/>
          </a:prstGeom>
          <a:noFill/>
        </p:spPr>
        <p:txBody>
          <a:bodyPr wrap="none" lIns="91440" tIns="45720" rIns="91440" bIns="45720">
            <a:spAutoFit/>
          </a:bodyPr>
          <a:lstStyle/>
          <a:p>
            <a:pPr algn="ctr"/>
            <a:r>
              <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ea"/>
                <a:ea typeface="+mj-ea"/>
              </a:rPr>
              <a:t>用户可见寄存器</a:t>
            </a:r>
            <a:endPar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1000"/>
                                        <p:tgtEl>
                                          <p:spTgt spid="6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1000"/>
                                        <p:tgtEl>
                                          <p:spTgt spid="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dissolve">
                                      <p:cBhvr>
                                        <p:cTn id="13" dur="1000"/>
                                        <p:tgtEl>
                                          <p:spTgt spid="6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dissolve">
                                      <p:cBhvr>
                                        <p:cTn id="16" dur="1000"/>
                                        <p:tgtEl>
                                          <p:spTgt spid="6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dissolve">
                                      <p:cBhvr>
                                        <p:cTn id="19" dur="1000"/>
                                        <p:tgtEl>
                                          <p:spTgt spid="6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dissolve">
                                      <p:cBhvr>
                                        <p:cTn id="22" dur="1000"/>
                                        <p:tgtEl>
                                          <p:spTgt spid="6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dissolve">
                                      <p:cBhvr>
                                        <p:cTn id="25" dur="1000"/>
                                        <p:tgtEl>
                                          <p:spTgt spid="6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dissolve">
                                      <p:cBhvr>
                                        <p:cTn id="28" dur="1000"/>
                                        <p:tgtEl>
                                          <p:spTgt spid="6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dissolve">
                                      <p:cBhvr>
                                        <p:cTn id="31"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noFill/>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sp>
        <p:nvSpPr>
          <p:cNvPr id="7" name="内容占位符 6"/>
          <p:cNvSpPr>
            <a:spLocks noGrp="1"/>
          </p:cNvSpPr>
          <p:nvPr>
            <p:ph idx="1"/>
            <p:custDataLst>
              <p:tags r:id="rId3"/>
            </p:custDataLst>
          </p:nvPr>
        </p:nvSpPr>
        <p:spPr>
          <a:xfrm>
            <a:off x="502412" y="972001"/>
            <a:ext cx="8139178" cy="353880"/>
          </a:xfrm>
          <a:noFill/>
        </p:spPr>
        <p:txBody>
          <a:bodyPr/>
          <a:lstStyle/>
          <a:p>
            <a:pPr marL="0" indent="0">
              <a:buNone/>
            </a:pPr>
            <a:r>
              <a:rPr sz="1400" b="1" dirty="0"/>
              <a:t>（</a:t>
            </a:r>
            <a:r>
              <a:rPr lang="en-US" altLang="zh-CN" sz="1400" b="1" dirty="0"/>
              <a:t>4</a:t>
            </a:r>
            <a:r>
              <a:rPr sz="1400" b="1" dirty="0"/>
              <a:t>）寄存器（非正交分类）</a:t>
            </a:r>
          </a:p>
          <a:p>
            <a:pPr marL="0" indent="0">
              <a:buNone/>
            </a:pPr>
            <a:endParaRPr sz="1400" b="1" dirty="0"/>
          </a:p>
        </p:txBody>
      </p:sp>
      <p:sp>
        <p:nvSpPr>
          <p:cNvPr id="3252259" name="文本框 3252258"/>
          <p:cNvSpPr txBox="1"/>
          <p:nvPr/>
        </p:nvSpPr>
        <p:spPr>
          <a:xfrm>
            <a:off x="3902023" y="2282941"/>
            <a:ext cx="1123950" cy="307777"/>
          </a:xfrm>
          <a:prstGeom prst="rect">
            <a:avLst/>
          </a:prstGeom>
          <a:noFill/>
          <a:ln w="9525">
            <a:noFill/>
          </a:ln>
        </p:spPr>
        <p:txBody>
          <a:bodyPr wrap="square" anchor="t">
            <a:spAutoFit/>
          </a:bodyPr>
          <a:lstStyle/>
          <a:p>
            <a:pPr>
              <a:spcBef>
                <a:spcPct val="0"/>
              </a:spcBef>
            </a:pPr>
            <a:r>
              <a:rPr lang="en-US" altLang="zh-CN" dirty="0">
                <a:solidFill>
                  <a:schemeClr val="accent1">
                    <a:lumMod val="60000"/>
                    <a:lumOff val="40000"/>
                  </a:schemeClr>
                </a:solidFill>
                <a:latin typeface="+mj-ea"/>
                <a:ea typeface="+mj-ea"/>
              </a:rPr>
              <a:t>PC</a:t>
            </a:r>
            <a:r>
              <a:rPr lang="zh-CN" altLang="en-US" dirty="0">
                <a:solidFill>
                  <a:schemeClr val="accent1">
                    <a:lumMod val="60000"/>
                    <a:lumOff val="40000"/>
                  </a:schemeClr>
                </a:solidFill>
                <a:latin typeface="+mj-ea"/>
                <a:ea typeface="+mj-ea"/>
              </a:rPr>
              <a:t>（可见）</a:t>
            </a:r>
          </a:p>
        </p:txBody>
      </p:sp>
      <p:sp>
        <p:nvSpPr>
          <p:cNvPr id="3252263" name="文本框 3252262"/>
          <p:cNvSpPr txBox="1"/>
          <p:nvPr/>
        </p:nvSpPr>
        <p:spPr>
          <a:xfrm>
            <a:off x="5078095" y="2287905"/>
            <a:ext cx="1219200" cy="307777"/>
          </a:xfrm>
          <a:prstGeom prst="rect">
            <a:avLst/>
          </a:prstGeom>
          <a:noFill/>
          <a:ln w="9525">
            <a:noFill/>
          </a:ln>
        </p:spPr>
        <p:txBody>
          <a:bodyPr anchor="t">
            <a:spAutoFit/>
          </a:bodyPr>
          <a:lstStyle/>
          <a:p>
            <a:pPr>
              <a:spcBef>
                <a:spcPct val="0"/>
              </a:spcBef>
            </a:pPr>
            <a:r>
              <a:rPr lang="en-US" altLang="zh-CN" dirty="0">
                <a:solidFill>
                  <a:schemeClr val="accent1">
                    <a:lumMod val="60000"/>
                    <a:lumOff val="40000"/>
                  </a:schemeClr>
                </a:solidFill>
                <a:latin typeface="+mj-ea"/>
                <a:ea typeface="+mj-ea"/>
              </a:rPr>
              <a:t>MAR</a:t>
            </a:r>
          </a:p>
        </p:txBody>
      </p:sp>
      <p:sp>
        <p:nvSpPr>
          <p:cNvPr id="3252264" name="文本框 3252263"/>
          <p:cNvSpPr txBox="1"/>
          <p:nvPr/>
        </p:nvSpPr>
        <p:spPr>
          <a:xfrm>
            <a:off x="5726325" y="2278597"/>
            <a:ext cx="685800" cy="307777"/>
          </a:xfrm>
          <a:prstGeom prst="rect">
            <a:avLst/>
          </a:prstGeom>
          <a:noFill/>
          <a:ln w="9525">
            <a:noFill/>
          </a:ln>
        </p:spPr>
        <p:txBody>
          <a:bodyPr anchor="t">
            <a:spAutoFit/>
          </a:bodyPr>
          <a:lstStyle/>
          <a:p>
            <a:pPr>
              <a:spcBef>
                <a:spcPct val="0"/>
              </a:spcBef>
            </a:pPr>
            <a:r>
              <a:rPr lang="en-US" altLang="zh-CN" dirty="0">
                <a:solidFill>
                  <a:schemeClr val="accent1">
                    <a:lumMod val="60000"/>
                    <a:lumOff val="40000"/>
                  </a:schemeClr>
                </a:solidFill>
                <a:latin typeface="+mj-ea"/>
                <a:ea typeface="+mj-ea"/>
              </a:rPr>
              <a:t>M</a:t>
            </a:r>
          </a:p>
        </p:txBody>
      </p:sp>
      <p:sp>
        <p:nvSpPr>
          <p:cNvPr id="3252265" name="文本框 3252264"/>
          <p:cNvSpPr txBox="1"/>
          <p:nvPr/>
        </p:nvSpPr>
        <p:spPr>
          <a:xfrm>
            <a:off x="6230620" y="2295090"/>
            <a:ext cx="1295400" cy="307777"/>
          </a:xfrm>
          <a:prstGeom prst="rect">
            <a:avLst/>
          </a:prstGeom>
          <a:noFill/>
          <a:ln w="9525">
            <a:noFill/>
          </a:ln>
        </p:spPr>
        <p:txBody>
          <a:bodyPr anchor="t">
            <a:spAutoFit/>
          </a:bodyPr>
          <a:lstStyle/>
          <a:p>
            <a:pPr>
              <a:spcBef>
                <a:spcPct val="0"/>
              </a:spcBef>
            </a:pPr>
            <a:r>
              <a:rPr lang="en-US" altLang="zh-CN" dirty="0">
                <a:solidFill>
                  <a:schemeClr val="accent1">
                    <a:lumMod val="60000"/>
                    <a:lumOff val="40000"/>
                  </a:schemeClr>
                </a:solidFill>
                <a:latin typeface="+mj-ea"/>
                <a:ea typeface="+mj-ea"/>
              </a:rPr>
              <a:t>MDR</a:t>
            </a:r>
          </a:p>
        </p:txBody>
      </p:sp>
      <p:sp>
        <p:nvSpPr>
          <p:cNvPr id="3252266" name="文本框 3252265"/>
          <p:cNvSpPr txBox="1"/>
          <p:nvPr/>
        </p:nvSpPr>
        <p:spPr>
          <a:xfrm>
            <a:off x="6878320" y="2287905"/>
            <a:ext cx="838200" cy="307777"/>
          </a:xfrm>
          <a:prstGeom prst="rect">
            <a:avLst/>
          </a:prstGeom>
          <a:noFill/>
          <a:ln w="9525">
            <a:noFill/>
          </a:ln>
        </p:spPr>
        <p:txBody>
          <a:bodyPr anchor="t">
            <a:spAutoFit/>
          </a:bodyPr>
          <a:lstStyle/>
          <a:p>
            <a:pPr>
              <a:spcBef>
                <a:spcPct val="0"/>
              </a:spcBef>
            </a:pPr>
            <a:r>
              <a:rPr lang="en-US" altLang="zh-CN" dirty="0">
                <a:solidFill>
                  <a:schemeClr val="accent1">
                    <a:lumMod val="60000"/>
                    <a:lumOff val="40000"/>
                  </a:schemeClr>
                </a:solidFill>
                <a:latin typeface="+mj-ea"/>
                <a:ea typeface="+mj-ea"/>
              </a:rPr>
              <a:t>IR</a:t>
            </a:r>
          </a:p>
        </p:txBody>
      </p:sp>
      <p:sp>
        <p:nvSpPr>
          <p:cNvPr id="3252268" name="右箭头 3252267"/>
          <p:cNvSpPr/>
          <p:nvPr/>
        </p:nvSpPr>
        <p:spPr>
          <a:xfrm>
            <a:off x="4697095" y="2408555"/>
            <a:ext cx="431800" cy="215900"/>
          </a:xfrm>
          <a:prstGeom prst="rightArrow">
            <a:avLst>
              <a:gd name="adj1" fmla="val 50000"/>
              <a:gd name="adj2" fmla="val 50000"/>
            </a:avLst>
          </a:prstGeom>
          <a:noFill/>
          <a:ln w="25400">
            <a:noFill/>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252270" name="右箭头 3252269"/>
          <p:cNvSpPr/>
          <p:nvPr/>
        </p:nvSpPr>
        <p:spPr>
          <a:xfrm>
            <a:off x="6713220" y="2408555"/>
            <a:ext cx="431800" cy="215900"/>
          </a:xfrm>
          <a:prstGeom prst="rightArrow">
            <a:avLst>
              <a:gd name="adj1" fmla="val 50000"/>
              <a:gd name="adj2" fmla="val 50000"/>
            </a:avLst>
          </a:prstGeom>
          <a:noFill/>
          <a:ln w="25400">
            <a:noFill/>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252271" name="右箭头 3252270"/>
          <p:cNvSpPr/>
          <p:nvPr/>
        </p:nvSpPr>
        <p:spPr>
          <a:xfrm>
            <a:off x="8010208" y="2408555"/>
            <a:ext cx="431800" cy="215900"/>
          </a:xfrm>
          <a:prstGeom prst="rightArrow">
            <a:avLst>
              <a:gd name="adj1" fmla="val 50000"/>
              <a:gd name="adj2" fmla="val 50000"/>
            </a:avLst>
          </a:prstGeom>
          <a:noFill/>
          <a:ln w="25400">
            <a:noFill/>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252283" name="矩形 3252282"/>
          <p:cNvSpPr/>
          <p:nvPr/>
        </p:nvSpPr>
        <p:spPr>
          <a:xfrm>
            <a:off x="3373120" y="3283268"/>
            <a:ext cx="1338828" cy="369332"/>
          </a:xfrm>
          <a:prstGeom prst="rect">
            <a:avLst/>
          </a:prstGeom>
          <a:noFill/>
          <a:ln w="25400">
            <a:noFill/>
          </a:ln>
        </p:spPr>
        <p:txBody>
          <a:bodyPr wrap="none" anchor="t">
            <a:spAutoFit/>
          </a:bodyPr>
          <a:lstStyle/>
          <a:p>
            <a:pPr>
              <a:spcBef>
                <a:spcPct val="0"/>
              </a:spcBef>
              <a:buClr>
                <a:schemeClr val="hlink"/>
              </a:buClr>
            </a:pPr>
            <a:r>
              <a:rPr lang="zh-CN" altLang="en-US" sz="1800" dirty="0">
                <a:latin typeface="+mj-ea"/>
                <a:ea typeface="+mj-ea"/>
              </a:rPr>
              <a:t>状态寄存器</a:t>
            </a:r>
          </a:p>
        </p:txBody>
      </p:sp>
      <p:sp>
        <p:nvSpPr>
          <p:cNvPr id="3252279" name="文本框 3252278"/>
          <p:cNvSpPr txBox="1"/>
          <p:nvPr/>
        </p:nvSpPr>
        <p:spPr>
          <a:xfrm>
            <a:off x="4913472" y="3243581"/>
            <a:ext cx="3632200" cy="521970"/>
          </a:xfrm>
          <a:prstGeom prst="rect">
            <a:avLst/>
          </a:prstGeom>
          <a:noFill/>
          <a:ln w="9525">
            <a:noFill/>
          </a:ln>
        </p:spPr>
        <p:txBody>
          <a:bodyPr anchor="t">
            <a:spAutoFit/>
          </a:bodyPr>
          <a:lstStyle/>
          <a:p>
            <a:pPr>
              <a:spcBef>
                <a:spcPct val="0"/>
              </a:spcBef>
              <a:buClr>
                <a:schemeClr val="hlink"/>
              </a:buClr>
            </a:pPr>
            <a:r>
              <a:rPr lang="zh-CN" altLang="en-US" dirty="0">
                <a:latin typeface="+mj-ea"/>
                <a:ea typeface="+mj-ea"/>
              </a:rPr>
              <a:t>状态寄存器：存放条件码（无进位（CF位）、有无溢出（OF位）等）</a:t>
            </a:r>
          </a:p>
        </p:txBody>
      </p:sp>
      <p:sp>
        <p:nvSpPr>
          <p:cNvPr id="3252281" name="文本框 3252280"/>
          <p:cNvSpPr txBox="1"/>
          <p:nvPr/>
        </p:nvSpPr>
        <p:spPr>
          <a:xfrm>
            <a:off x="4912995" y="3715920"/>
            <a:ext cx="5576887" cy="306705"/>
          </a:xfrm>
          <a:prstGeom prst="rect">
            <a:avLst/>
          </a:prstGeom>
          <a:noFill/>
          <a:ln w="9525">
            <a:noFill/>
          </a:ln>
        </p:spPr>
        <p:txBody>
          <a:bodyPr anchor="t">
            <a:spAutoFit/>
          </a:bodyPr>
          <a:lstStyle/>
          <a:p>
            <a:pPr marL="0" lvl="1">
              <a:spcBef>
                <a:spcPct val="0"/>
              </a:spcBef>
              <a:buClr>
                <a:schemeClr val="hlink"/>
              </a:buClr>
            </a:pPr>
            <a:r>
              <a:rPr lang="en-US" altLang="zh-CN" dirty="0">
                <a:latin typeface="+mj-ea"/>
                <a:ea typeface="+mj-ea"/>
              </a:rPr>
              <a:t>PSW </a:t>
            </a:r>
            <a:r>
              <a:rPr lang="zh-CN" altLang="en-US" dirty="0">
                <a:latin typeface="+mj-ea"/>
                <a:ea typeface="+mj-ea"/>
              </a:rPr>
              <a:t>寄存器：存放程序状态字（允许中断(IF位)等）</a:t>
            </a:r>
          </a:p>
        </p:txBody>
      </p:sp>
      <p:sp>
        <p:nvSpPr>
          <p:cNvPr id="3252258" name="文本框 3252257"/>
          <p:cNvSpPr txBox="1"/>
          <p:nvPr/>
        </p:nvSpPr>
        <p:spPr>
          <a:xfrm>
            <a:off x="3373120" y="1652905"/>
            <a:ext cx="5715000" cy="400110"/>
          </a:xfrm>
          <a:prstGeom prst="rect">
            <a:avLst/>
          </a:prstGeom>
          <a:noFill/>
          <a:ln w="9525">
            <a:noFill/>
          </a:ln>
        </p:spPr>
        <p:txBody>
          <a:bodyPr anchor="t">
            <a:spAutoFit/>
          </a:bodyPr>
          <a:lstStyle/>
          <a:p>
            <a:pPr>
              <a:spcBef>
                <a:spcPct val="0"/>
              </a:spcBef>
              <a:buClr>
                <a:schemeClr val="hlink"/>
              </a:buClr>
            </a:pPr>
            <a:r>
              <a:rPr lang="zh-CN" altLang="en-US" sz="2000" dirty="0">
                <a:latin typeface="+mj-ea"/>
                <a:ea typeface="+mj-ea"/>
              </a:rPr>
              <a:t>控制寄存器</a:t>
            </a:r>
          </a:p>
        </p:txBody>
      </p:sp>
      <p:sp>
        <p:nvSpPr>
          <p:cNvPr id="3252311" name="矩形 3252310"/>
          <p:cNvSpPr/>
          <p:nvPr/>
        </p:nvSpPr>
        <p:spPr>
          <a:xfrm>
            <a:off x="4974746" y="1638618"/>
            <a:ext cx="2180404" cy="307777"/>
          </a:xfrm>
          <a:prstGeom prst="rect">
            <a:avLst/>
          </a:prstGeom>
          <a:noFill/>
          <a:ln w="6350">
            <a:noFill/>
          </a:ln>
        </p:spPr>
        <p:txBody>
          <a:bodyPr wrap="none" anchor="t">
            <a:spAutoFit/>
          </a:bodyPr>
          <a:lstStyle/>
          <a:p>
            <a:pPr>
              <a:spcBef>
                <a:spcPct val="0"/>
              </a:spcBef>
              <a:buClr>
                <a:schemeClr val="hlink"/>
              </a:buClr>
            </a:pPr>
            <a:r>
              <a:rPr lang="en-US" altLang="zh-CN" dirty="0">
                <a:latin typeface="+mj-ea"/>
                <a:ea typeface="+mj-ea"/>
              </a:rPr>
              <a:t>CPU</a:t>
            </a:r>
            <a:r>
              <a:rPr lang="zh-CN" altLang="en-US" dirty="0">
                <a:latin typeface="+mj-ea"/>
                <a:ea typeface="+mj-ea"/>
              </a:rPr>
              <a:t>工作时所需的寄存器</a:t>
            </a:r>
          </a:p>
        </p:txBody>
      </p:sp>
      <p:sp>
        <p:nvSpPr>
          <p:cNvPr id="3252312" name="矩形 3252311"/>
          <p:cNvSpPr/>
          <p:nvPr/>
        </p:nvSpPr>
        <p:spPr>
          <a:xfrm>
            <a:off x="4946625" y="1905971"/>
            <a:ext cx="2227263" cy="307777"/>
          </a:xfrm>
          <a:prstGeom prst="rect">
            <a:avLst/>
          </a:prstGeom>
          <a:noFill/>
          <a:ln w="6350">
            <a:noFill/>
          </a:ln>
        </p:spPr>
        <p:txBody>
          <a:bodyPr anchor="t">
            <a:spAutoFit/>
          </a:bodyPr>
          <a:lstStyle/>
          <a:p>
            <a:pPr>
              <a:spcBef>
                <a:spcPct val="0"/>
              </a:spcBef>
              <a:buClr>
                <a:schemeClr val="hlink"/>
              </a:buClr>
            </a:pPr>
            <a:r>
              <a:rPr lang="zh-CN" altLang="en-US" dirty="0">
                <a:latin typeface="+mj-ea"/>
                <a:ea typeface="+mj-ea"/>
              </a:rPr>
              <a:t>控制 </a:t>
            </a:r>
            <a:r>
              <a:rPr lang="en-US" altLang="zh-CN" dirty="0">
                <a:latin typeface="+mj-ea"/>
                <a:ea typeface="+mj-ea"/>
              </a:rPr>
              <a:t>CPU </a:t>
            </a:r>
            <a:r>
              <a:rPr lang="zh-CN" altLang="en-US" dirty="0">
                <a:latin typeface="+mj-ea"/>
                <a:ea typeface="+mj-ea"/>
              </a:rPr>
              <a:t>操作</a:t>
            </a:r>
          </a:p>
        </p:txBody>
      </p:sp>
      <p:sp>
        <p:nvSpPr>
          <p:cNvPr id="3252314" name="文本框 3252313"/>
          <p:cNvSpPr txBox="1"/>
          <p:nvPr/>
        </p:nvSpPr>
        <p:spPr>
          <a:xfrm>
            <a:off x="4912995" y="2928619"/>
            <a:ext cx="3632200" cy="307777"/>
          </a:xfrm>
          <a:prstGeom prst="rect">
            <a:avLst/>
          </a:prstGeom>
          <a:noFill/>
          <a:ln w="9525">
            <a:noFill/>
          </a:ln>
        </p:spPr>
        <p:txBody>
          <a:bodyPr anchor="t">
            <a:spAutoFit/>
          </a:bodyPr>
          <a:lstStyle/>
          <a:p>
            <a:pPr>
              <a:spcBef>
                <a:spcPct val="0"/>
              </a:spcBef>
              <a:buClr>
                <a:schemeClr val="hlink"/>
              </a:buClr>
            </a:pPr>
            <a:r>
              <a:rPr lang="zh-CN" altLang="en-US" dirty="0">
                <a:latin typeface="+mj-ea"/>
                <a:ea typeface="+mj-ea"/>
              </a:rPr>
              <a:t>反映程序的运行状态</a:t>
            </a:r>
          </a:p>
        </p:txBody>
      </p:sp>
      <p:sp>
        <p:nvSpPr>
          <p:cNvPr id="3252257" name="矩形 3252256"/>
          <p:cNvSpPr/>
          <p:nvPr/>
        </p:nvSpPr>
        <p:spPr>
          <a:xfrm>
            <a:off x="449205" y="2362616"/>
            <a:ext cx="2646879" cy="461665"/>
          </a:xfrm>
          <a:prstGeom prst="rect">
            <a:avLst/>
          </a:prstGeom>
          <a:noFill/>
          <a:ln w="25400">
            <a:noFill/>
          </a:ln>
        </p:spPr>
        <p:txBody>
          <a:bodyPr wrap="none" anchor="t">
            <a:spAutoFit/>
          </a:bodyPr>
          <a:lstStyle/>
          <a:p>
            <a:pPr indent="-342900" algn="ctr"/>
            <a:r>
              <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ea"/>
                <a:ea typeface="+mj-ea"/>
              </a:rPr>
              <a:t>控制和状态寄存器</a:t>
            </a:r>
          </a:p>
        </p:txBody>
      </p:sp>
      <p:pic>
        <p:nvPicPr>
          <p:cNvPr id="27" name="图片 26">
            <a:extLst>
              <a:ext uri="{FF2B5EF4-FFF2-40B4-BE49-F238E27FC236}">
                <a16:creationId xmlns:a16="http://schemas.microsoft.com/office/drawing/2014/main" id="{694D5744-B242-45DB-AA10-336F63AB53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252257"/>
                                        </p:tgtEl>
                                        <p:attrNameLst>
                                          <p:attrName>style.visibility</p:attrName>
                                        </p:attrNameLst>
                                      </p:cBhvr>
                                      <p:to>
                                        <p:strVal val="visible"/>
                                      </p:to>
                                    </p:set>
                                    <p:anim calcmode="lin" valueType="num">
                                      <p:cBhvr>
                                        <p:cTn id="7" dur="1000" fill="hold"/>
                                        <p:tgtEl>
                                          <p:spTgt spid="3252257"/>
                                        </p:tgtEl>
                                        <p:attrNameLst>
                                          <p:attrName>ppt_w</p:attrName>
                                        </p:attrNameLst>
                                      </p:cBhvr>
                                      <p:tavLst>
                                        <p:tav tm="0">
                                          <p:val>
                                            <p:fltVal val="0"/>
                                          </p:val>
                                        </p:tav>
                                        <p:tav tm="100000">
                                          <p:val>
                                            <p:strVal val="#ppt_w"/>
                                          </p:val>
                                        </p:tav>
                                      </p:tavLst>
                                    </p:anim>
                                    <p:anim calcmode="lin" valueType="num">
                                      <p:cBhvr>
                                        <p:cTn id="8" dur="1000" fill="hold"/>
                                        <p:tgtEl>
                                          <p:spTgt spid="3252257"/>
                                        </p:tgtEl>
                                        <p:attrNameLst>
                                          <p:attrName>ppt_h</p:attrName>
                                        </p:attrNameLst>
                                      </p:cBhvr>
                                      <p:tavLst>
                                        <p:tav tm="0">
                                          <p:val>
                                            <p:fltVal val="0"/>
                                          </p:val>
                                        </p:tav>
                                        <p:tav tm="100000">
                                          <p:val>
                                            <p:strVal val="#ppt_h"/>
                                          </p:val>
                                        </p:tav>
                                      </p:tavLst>
                                    </p:anim>
                                    <p:anim calcmode="lin" valueType="num">
                                      <p:cBhvr>
                                        <p:cTn id="9" dur="1000" fill="hold"/>
                                        <p:tgtEl>
                                          <p:spTgt spid="3252257"/>
                                        </p:tgtEl>
                                        <p:attrNameLst>
                                          <p:attrName>ppt_x</p:attrName>
                                        </p:attrNameLst>
                                      </p:cBhvr>
                                      <p:tavLst>
                                        <p:tav tm="0">
                                          <p:val>
                                            <p:fltVal val="0.5"/>
                                          </p:val>
                                        </p:tav>
                                        <p:tav tm="100000">
                                          <p:val>
                                            <p:strVal val="#ppt_x"/>
                                          </p:val>
                                        </p:tav>
                                      </p:tavLst>
                                    </p:anim>
                                    <p:anim calcmode="lin" valueType="num">
                                      <p:cBhvr>
                                        <p:cTn id="10" dur="1000" fill="hold"/>
                                        <p:tgtEl>
                                          <p:spTgt spid="3252257"/>
                                        </p:tgtEl>
                                        <p:attrNameLst>
                                          <p:attrName>ppt_y</p:attrName>
                                        </p:attrNameLst>
                                      </p:cBhvr>
                                      <p:tavLst>
                                        <p:tav tm="0">
                                          <p:val>
                                            <p:fltVal val="0.5"/>
                                          </p:val>
                                        </p:tav>
                                        <p:tav tm="100000">
                                          <p:val>
                                            <p:strVal val="#ppt_y"/>
                                          </p:val>
                                        </p:tav>
                                      </p:tavLst>
                                    </p:anim>
                                  </p:childTnLst>
                                </p:cTn>
                              </p:par>
                              <p:par>
                                <p:cTn id="11" presetID="9" presetClass="entr" presetSubtype="0" fill="hold" grpId="0" nodeType="withEffect">
                                  <p:stCondLst>
                                    <p:cond delay="0"/>
                                  </p:stCondLst>
                                  <p:childTnLst>
                                    <p:set>
                                      <p:cBhvr>
                                        <p:cTn id="12" dur="1" fill="hold">
                                          <p:stCondLst>
                                            <p:cond delay="0"/>
                                          </p:stCondLst>
                                        </p:cTn>
                                        <p:tgtEl>
                                          <p:spTgt spid="3252258"/>
                                        </p:tgtEl>
                                        <p:attrNameLst>
                                          <p:attrName>style.visibility</p:attrName>
                                        </p:attrNameLst>
                                      </p:cBhvr>
                                      <p:to>
                                        <p:strVal val="visible"/>
                                      </p:to>
                                    </p:set>
                                    <p:animEffect transition="in" filter="dissolve">
                                      <p:cBhvr>
                                        <p:cTn id="13" dur="1000"/>
                                        <p:tgtEl>
                                          <p:spTgt spid="325225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52311"/>
                                        </p:tgtEl>
                                        <p:attrNameLst>
                                          <p:attrName>style.visibility</p:attrName>
                                        </p:attrNameLst>
                                      </p:cBhvr>
                                      <p:to>
                                        <p:strVal val="visible"/>
                                      </p:to>
                                    </p:set>
                                    <p:animEffect transition="in" filter="dissolve">
                                      <p:cBhvr>
                                        <p:cTn id="16" dur="1000"/>
                                        <p:tgtEl>
                                          <p:spTgt spid="325231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52312"/>
                                        </p:tgtEl>
                                        <p:attrNameLst>
                                          <p:attrName>style.visibility</p:attrName>
                                        </p:attrNameLst>
                                      </p:cBhvr>
                                      <p:to>
                                        <p:strVal val="visible"/>
                                      </p:to>
                                    </p:set>
                                    <p:animEffect transition="in" filter="dissolve">
                                      <p:cBhvr>
                                        <p:cTn id="19" dur="1000"/>
                                        <p:tgtEl>
                                          <p:spTgt spid="32523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52259"/>
                                        </p:tgtEl>
                                        <p:attrNameLst>
                                          <p:attrName>style.visibility</p:attrName>
                                        </p:attrNameLst>
                                      </p:cBhvr>
                                      <p:to>
                                        <p:strVal val="visible"/>
                                      </p:to>
                                    </p:set>
                                    <p:animEffect transition="in" filter="wipe(left)">
                                      <p:cBhvr>
                                        <p:cTn id="24" dur="1000"/>
                                        <p:tgtEl>
                                          <p:spTgt spid="325225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52263"/>
                                        </p:tgtEl>
                                        <p:attrNameLst>
                                          <p:attrName>style.visibility</p:attrName>
                                        </p:attrNameLst>
                                      </p:cBhvr>
                                      <p:to>
                                        <p:strVal val="visible"/>
                                      </p:to>
                                    </p:set>
                                    <p:animEffect transition="in" filter="wipe(left)">
                                      <p:cBhvr>
                                        <p:cTn id="27" dur="1000"/>
                                        <p:tgtEl>
                                          <p:spTgt spid="325226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252264"/>
                                        </p:tgtEl>
                                        <p:attrNameLst>
                                          <p:attrName>style.visibility</p:attrName>
                                        </p:attrNameLst>
                                      </p:cBhvr>
                                      <p:to>
                                        <p:strVal val="visible"/>
                                      </p:to>
                                    </p:set>
                                    <p:animEffect transition="in" filter="wipe(left)">
                                      <p:cBhvr>
                                        <p:cTn id="30" dur="1000"/>
                                        <p:tgtEl>
                                          <p:spTgt spid="325226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252265"/>
                                        </p:tgtEl>
                                        <p:attrNameLst>
                                          <p:attrName>style.visibility</p:attrName>
                                        </p:attrNameLst>
                                      </p:cBhvr>
                                      <p:to>
                                        <p:strVal val="visible"/>
                                      </p:to>
                                    </p:set>
                                    <p:animEffect transition="in" filter="wipe(left)">
                                      <p:cBhvr>
                                        <p:cTn id="33" dur="1000"/>
                                        <p:tgtEl>
                                          <p:spTgt spid="325226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252266"/>
                                        </p:tgtEl>
                                        <p:attrNameLst>
                                          <p:attrName>style.visibility</p:attrName>
                                        </p:attrNameLst>
                                      </p:cBhvr>
                                      <p:to>
                                        <p:strVal val="visible"/>
                                      </p:to>
                                    </p:set>
                                    <p:animEffect transition="in" filter="wipe(left)">
                                      <p:cBhvr>
                                        <p:cTn id="36" dur="1000"/>
                                        <p:tgtEl>
                                          <p:spTgt spid="3252266"/>
                                        </p:tgtEl>
                                      </p:cBhvr>
                                    </p:animEffect>
                                  </p:childTnLst>
                                </p:cTn>
                              </p:par>
                              <p:par>
                                <p:cTn id="37" presetID="22" presetClass="entr" presetSubtype="8" fill="hold" nodeType="withEffect">
                                  <p:stCondLst>
                                    <p:cond delay="0"/>
                                  </p:stCondLst>
                                  <p:childTnLst>
                                    <p:set>
                                      <p:cBhvr>
                                        <p:cTn id="38" dur="1" fill="hold">
                                          <p:stCondLst>
                                            <p:cond delay="0"/>
                                          </p:stCondLst>
                                        </p:cTn>
                                        <p:tgtEl>
                                          <p:spTgt spid="3252268"/>
                                        </p:tgtEl>
                                        <p:attrNameLst>
                                          <p:attrName>style.visibility</p:attrName>
                                        </p:attrNameLst>
                                      </p:cBhvr>
                                      <p:to>
                                        <p:strVal val="visible"/>
                                      </p:to>
                                    </p:set>
                                    <p:animEffect transition="in" filter="wipe(left)">
                                      <p:cBhvr>
                                        <p:cTn id="39" dur="1000"/>
                                        <p:tgtEl>
                                          <p:spTgt spid="3252268"/>
                                        </p:tgtEl>
                                      </p:cBhvr>
                                    </p:animEffect>
                                  </p:childTnLst>
                                </p:cTn>
                              </p:par>
                              <p:par>
                                <p:cTn id="40" presetID="22" presetClass="entr" presetSubtype="8" fill="hold" nodeType="withEffect">
                                  <p:stCondLst>
                                    <p:cond delay="0"/>
                                  </p:stCondLst>
                                  <p:childTnLst>
                                    <p:set>
                                      <p:cBhvr>
                                        <p:cTn id="41" dur="1" fill="hold">
                                          <p:stCondLst>
                                            <p:cond delay="0"/>
                                          </p:stCondLst>
                                        </p:cTn>
                                        <p:tgtEl>
                                          <p:spTgt spid="3252270"/>
                                        </p:tgtEl>
                                        <p:attrNameLst>
                                          <p:attrName>style.visibility</p:attrName>
                                        </p:attrNameLst>
                                      </p:cBhvr>
                                      <p:to>
                                        <p:strVal val="visible"/>
                                      </p:to>
                                    </p:set>
                                    <p:animEffect transition="in" filter="wipe(left)">
                                      <p:cBhvr>
                                        <p:cTn id="42" dur="1000"/>
                                        <p:tgtEl>
                                          <p:spTgt spid="3252270"/>
                                        </p:tgtEl>
                                      </p:cBhvr>
                                    </p:animEffect>
                                  </p:childTnLst>
                                </p:cTn>
                              </p:par>
                              <p:par>
                                <p:cTn id="43" presetID="22" presetClass="entr" presetSubtype="8" fill="hold" nodeType="withEffect">
                                  <p:stCondLst>
                                    <p:cond delay="0"/>
                                  </p:stCondLst>
                                  <p:childTnLst>
                                    <p:set>
                                      <p:cBhvr>
                                        <p:cTn id="44" dur="1" fill="hold">
                                          <p:stCondLst>
                                            <p:cond delay="0"/>
                                          </p:stCondLst>
                                        </p:cTn>
                                        <p:tgtEl>
                                          <p:spTgt spid="3252271"/>
                                        </p:tgtEl>
                                        <p:attrNameLst>
                                          <p:attrName>style.visibility</p:attrName>
                                        </p:attrNameLst>
                                      </p:cBhvr>
                                      <p:to>
                                        <p:strVal val="visible"/>
                                      </p:to>
                                    </p:set>
                                    <p:animEffect transition="in" filter="wipe(left)">
                                      <p:cBhvr>
                                        <p:cTn id="45" dur="1000"/>
                                        <p:tgtEl>
                                          <p:spTgt spid="325227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52283"/>
                                        </p:tgtEl>
                                        <p:attrNameLst>
                                          <p:attrName>style.visibility</p:attrName>
                                        </p:attrNameLst>
                                      </p:cBhvr>
                                      <p:to>
                                        <p:strVal val="visible"/>
                                      </p:to>
                                    </p:set>
                                    <p:animEffect transition="in" filter="dissolve">
                                      <p:cBhvr>
                                        <p:cTn id="48" dur="1000"/>
                                        <p:tgtEl>
                                          <p:spTgt spid="3252283"/>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252314"/>
                                        </p:tgtEl>
                                        <p:attrNameLst>
                                          <p:attrName>style.visibility</p:attrName>
                                        </p:attrNameLst>
                                      </p:cBhvr>
                                      <p:to>
                                        <p:strVal val="visible"/>
                                      </p:to>
                                    </p:set>
                                    <p:animEffect transition="in" filter="dissolve">
                                      <p:cBhvr>
                                        <p:cTn id="51" dur="1000"/>
                                        <p:tgtEl>
                                          <p:spTgt spid="325231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252279"/>
                                        </p:tgtEl>
                                        <p:attrNameLst>
                                          <p:attrName>style.visibility</p:attrName>
                                        </p:attrNameLst>
                                      </p:cBhvr>
                                      <p:to>
                                        <p:strVal val="visible"/>
                                      </p:to>
                                    </p:set>
                                    <p:animEffect transition="in" filter="dissolve">
                                      <p:cBhvr>
                                        <p:cTn id="54" dur="1000"/>
                                        <p:tgtEl>
                                          <p:spTgt spid="325227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252281"/>
                                        </p:tgtEl>
                                        <p:attrNameLst>
                                          <p:attrName>style.visibility</p:attrName>
                                        </p:attrNameLst>
                                      </p:cBhvr>
                                      <p:to>
                                        <p:strVal val="visible"/>
                                      </p:to>
                                    </p:set>
                                    <p:animEffect transition="in" filter="dissolve">
                                      <p:cBhvr>
                                        <p:cTn id="57" dur="1000"/>
                                        <p:tgtEl>
                                          <p:spTgt spid="3252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2259" grpId="0"/>
      <p:bldP spid="3252263" grpId="0"/>
      <p:bldP spid="3252264" grpId="0"/>
      <p:bldP spid="3252265" grpId="0"/>
      <p:bldP spid="3252266" grpId="0"/>
      <p:bldP spid="3252283" grpId="0"/>
      <p:bldP spid="3252279" grpId="0"/>
      <p:bldP spid="3252281" grpId="0"/>
      <p:bldP spid="3252258" grpId="0"/>
      <p:bldP spid="3252311" grpId="0"/>
      <p:bldP spid="3252312" grpId="0"/>
      <p:bldP spid="3252314" grpId="0"/>
      <p:bldP spid="32522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grpSp>
        <p:nvGrpSpPr>
          <p:cNvPr id="2487319" name="组合 2487318"/>
          <p:cNvGrpSpPr/>
          <p:nvPr/>
        </p:nvGrpSpPr>
        <p:grpSpPr>
          <a:xfrm>
            <a:off x="2540" y="721360"/>
            <a:ext cx="5372100" cy="4276090"/>
            <a:chOff x="40" y="527"/>
            <a:chExt cx="3430" cy="3674"/>
          </a:xfrm>
        </p:grpSpPr>
        <p:grpSp>
          <p:nvGrpSpPr>
            <p:cNvPr id="17414" name="组合 2487306"/>
            <p:cNvGrpSpPr/>
            <p:nvPr/>
          </p:nvGrpSpPr>
          <p:grpSpPr>
            <a:xfrm>
              <a:off x="40" y="663"/>
              <a:ext cx="3339" cy="3088"/>
              <a:chOff x="2064" y="436"/>
              <a:chExt cx="3566" cy="3088"/>
            </a:xfrm>
          </p:grpSpPr>
          <p:pic>
            <p:nvPicPr>
              <p:cNvPr id="17415" name="图片 2487304" descr="2006515172046">
                <a:hlinkClick r:id="rId5"/>
              </p:cNvPr>
              <p:cNvPicPr>
                <a:picLocks noChangeAspect="1"/>
              </p:cNvPicPr>
              <p:nvPr/>
            </p:nvPicPr>
            <p:blipFill>
              <a:blip r:embed="rId6"/>
              <a:stretch>
                <a:fillRect/>
              </a:stretch>
            </p:blipFill>
            <p:spPr>
              <a:xfrm>
                <a:off x="2064" y="436"/>
                <a:ext cx="3566" cy="281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style>
              <a:lnRef idx="0">
                <a:scrgbClr r="0" g="0" b="0"/>
              </a:lnRef>
              <a:fillRef idx="0">
                <a:scrgbClr r="0" g="0" b="0"/>
              </a:fillRef>
              <a:effectRef idx="0">
                <a:scrgbClr r="0" g="0" b="0"/>
              </a:effectRef>
              <a:fontRef idx="minor">
                <a:schemeClr val="dk1"/>
              </a:fontRef>
            </p:style>
          </p:pic>
          <p:sp>
            <p:nvSpPr>
              <p:cNvPr id="17416" name="矩形 2487305"/>
              <p:cNvSpPr/>
              <p:nvPr/>
            </p:nvSpPr>
            <p:spPr>
              <a:xfrm>
                <a:off x="3049" y="3168"/>
                <a:ext cx="2174" cy="35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nchor="ctr">
                <a:spAutoFit/>
              </a:bodyPr>
              <a:lstStyle/>
              <a:p>
                <a:pPr>
                  <a:spcBef>
                    <a:spcPct val="0"/>
                  </a:spcBef>
                </a:pPr>
                <a:r>
                  <a:rPr lang="en-US" altLang="zh-CN" sz="2100" dirty="0">
                    <a:solidFill>
                      <a:srgbClr val="FF0000"/>
                    </a:solidFill>
                    <a:latin typeface="Arial" panose="020B0604020202020204" pitchFamily="34" charset="0"/>
                    <a:ea typeface="宋体" panose="02010600030101010101" pitchFamily="2" charset="-122"/>
                  </a:rPr>
                  <a:t>51</a:t>
                </a:r>
                <a:r>
                  <a:rPr lang="zh-CN" altLang="en-US" sz="2100" dirty="0">
                    <a:solidFill>
                      <a:srgbClr val="FF0000"/>
                    </a:solidFill>
                    <a:latin typeface="Arial" panose="020B0604020202020204" pitchFamily="34" charset="0"/>
                    <a:ea typeface="宋体" panose="02010600030101010101" pitchFamily="2" charset="-122"/>
                  </a:rPr>
                  <a:t>单片机</a:t>
                </a:r>
                <a:r>
                  <a:rPr lang="en-US" altLang="zh-CN" sz="2100" dirty="0">
                    <a:solidFill>
                      <a:srgbClr val="FF0000"/>
                    </a:solidFill>
                    <a:latin typeface="Arial" panose="020B0604020202020204" pitchFamily="34" charset="0"/>
                    <a:ea typeface="宋体" panose="02010600030101010101" pitchFamily="2" charset="-122"/>
                  </a:rPr>
                  <a:t>CPU</a:t>
                </a:r>
                <a:r>
                  <a:rPr lang="zh-CN" altLang="en-US" sz="2100" dirty="0">
                    <a:solidFill>
                      <a:srgbClr val="FF0000"/>
                    </a:solidFill>
                    <a:latin typeface="Arial" panose="020B0604020202020204" pitchFamily="34" charset="0"/>
                    <a:ea typeface="宋体" panose="02010600030101010101" pitchFamily="2" charset="-122"/>
                  </a:rPr>
                  <a:t>的内部结构</a:t>
                </a:r>
                <a:endParaRPr lang="zh-CN" altLang="en-US" sz="2100">
                  <a:solidFill>
                    <a:srgbClr val="FF0000"/>
                  </a:solidFill>
                  <a:latin typeface="Arial" panose="020B0604020202020204" pitchFamily="34" charset="0"/>
                  <a:ea typeface="宋体" panose="02010600030101010101" pitchFamily="2" charset="-122"/>
                </a:endParaRPr>
              </a:p>
            </p:txBody>
          </p:sp>
        </p:grpSp>
        <p:sp>
          <p:nvSpPr>
            <p:cNvPr id="17417" name="矩形 2487317"/>
            <p:cNvSpPr/>
            <p:nvPr/>
          </p:nvSpPr>
          <p:spPr>
            <a:xfrm>
              <a:off x="46" y="527"/>
              <a:ext cx="3424" cy="3674"/>
            </a:xfrm>
            <a:prstGeom prst="rect">
              <a:avLst/>
            </a:prstGeom>
            <a:noFill/>
            <a:ln>
              <a:noFill/>
            </a:ln>
          </p:spPr>
          <p:style>
            <a:lnRef idx="0">
              <a:scrgbClr r="0" g="0" b="0"/>
            </a:lnRef>
            <a:fillRef idx="0">
              <a:scrgbClr r="0" g="0" b="0"/>
            </a:fillRef>
            <a:effectRef idx="0">
              <a:scrgbClr r="0" g="0" b="0"/>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grpSp>
      <p:pic>
        <p:nvPicPr>
          <p:cNvPr id="5" name="图片 4"/>
          <p:cNvPicPr>
            <a:picLocks noChangeAspect="1"/>
          </p:cNvPicPr>
          <p:nvPr/>
        </p:nvPicPr>
        <p:blipFill>
          <a:blip r:embed="rId7"/>
          <a:stretch>
            <a:fillRect/>
          </a:stretch>
        </p:blipFill>
        <p:spPr>
          <a:xfrm>
            <a:off x="5467668" y="1382713"/>
            <a:ext cx="3537585" cy="1931670"/>
          </a:xfrm>
          <a:prstGeom prst="rect">
            <a:avLst/>
          </a:prstGeom>
        </p:spPr>
      </p:pic>
      <p:pic>
        <p:nvPicPr>
          <p:cNvPr id="9" name="图片 8">
            <a:extLst>
              <a:ext uri="{FF2B5EF4-FFF2-40B4-BE49-F238E27FC236}">
                <a16:creationId xmlns:a16="http://schemas.microsoft.com/office/drawing/2014/main" id="{5AA6DF2A-06E2-4F89-AF25-554653C8C2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487319"/>
                                        </p:tgtEl>
                                        <p:attrNameLst>
                                          <p:attrName>style.visibility</p:attrName>
                                        </p:attrNameLst>
                                      </p:cBhvr>
                                      <p:to>
                                        <p:strVal val="visible"/>
                                      </p:to>
                                    </p:set>
                                    <p:animEffect transition="in" filter="wheel(4)">
                                      <p:cBhvr>
                                        <p:cTn id="7" dur="2000"/>
                                        <p:tgtEl>
                                          <p:spTgt spid="2487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8.1.2 CPU</a:t>
            </a:r>
            <a:r>
              <a:rPr lang="zh-CN" altLang="en-US" dirty="0">
                <a:latin typeface="等线" panose="02010600030101010101" pitchFamily="2" charset="-122"/>
                <a:ea typeface="等线" panose="02010600030101010101" pitchFamily="2" charset="-122"/>
              </a:rPr>
              <a:t>的物理结构</a:t>
            </a:r>
          </a:p>
        </p:txBody>
      </p:sp>
      <p:sp>
        <p:nvSpPr>
          <p:cNvPr id="28" name="矩形 27"/>
          <p:cNvSpPr/>
          <p:nvPr/>
        </p:nvSpPr>
        <p:spPr>
          <a:xfrm>
            <a:off x="394653" y="2335213"/>
            <a:ext cx="8167687" cy="2776537"/>
          </a:xfrm>
          <a:prstGeom prst="rect">
            <a:avLst/>
          </a:prstGeom>
          <a:solidFill>
            <a:srgbClr val="808000">
              <a:alpha val="5000"/>
            </a:srgbClr>
          </a:solidFill>
          <a:ln w="25400" cap="flat" cmpd="sng">
            <a:no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0" name="文本框 29"/>
          <p:cNvSpPr txBox="1"/>
          <p:nvPr/>
        </p:nvSpPr>
        <p:spPr>
          <a:xfrm>
            <a:off x="634707" y="865128"/>
            <a:ext cx="899605" cy="400110"/>
          </a:xfrm>
          <a:prstGeom prst="rect">
            <a:avLst/>
          </a:prstGeom>
          <a:noFill/>
          <a:ln w="25400">
            <a:noFill/>
          </a:ln>
        </p:spPr>
        <p:txBody>
          <a:bodyPr wrap="none" anchor="t">
            <a:spAutoFit/>
          </a:bodyPr>
          <a:lstStyle/>
          <a:p>
            <a:pPr marL="342900" indent="-342900"/>
            <a:r>
              <a:rPr lang="en-US" altLang="zh-CN" sz="2000" b="1" dirty="0">
                <a:latin typeface="+mj-lt"/>
                <a:ea typeface="宋体" panose="02010600030101010101" pitchFamily="2" charset="-122"/>
              </a:rPr>
              <a:t>1.</a:t>
            </a:r>
            <a:r>
              <a:rPr lang="zh-CN" altLang="en-US" sz="2000" b="1" dirty="0">
                <a:latin typeface="+mj-lt"/>
                <a:ea typeface="宋体" panose="02010600030101010101" pitchFamily="2" charset="-122"/>
              </a:rPr>
              <a:t>作用</a:t>
            </a:r>
            <a:endParaRPr lang="zh-CN" altLang="en-US" sz="3500" b="1" dirty="0">
              <a:latin typeface="+mj-lt"/>
              <a:ea typeface="宋体" panose="02010600030101010101" pitchFamily="2" charset="-122"/>
            </a:endParaRPr>
          </a:p>
        </p:txBody>
      </p:sp>
      <p:sp>
        <p:nvSpPr>
          <p:cNvPr id="31" name="矩形 30"/>
          <p:cNvSpPr/>
          <p:nvPr/>
        </p:nvSpPr>
        <p:spPr>
          <a:xfrm>
            <a:off x="458153" y="2325246"/>
            <a:ext cx="8141972" cy="1831271"/>
          </a:xfrm>
          <a:prstGeom prst="rect">
            <a:avLst/>
          </a:prstGeom>
          <a:noFill/>
          <a:ln w="25400">
            <a:noFill/>
          </a:ln>
        </p:spPr>
        <p:txBody>
          <a:bodyPr wrap="none" anchor="ctr">
            <a:spAutoFit/>
          </a:bodyPr>
          <a:lstStyle/>
          <a:p>
            <a:pPr>
              <a:spcBef>
                <a:spcPct val="0"/>
              </a:spcBef>
            </a:pPr>
            <a:r>
              <a:rPr lang="en-US" altLang="zh-CN" sz="1600" b="1" dirty="0">
                <a:solidFill>
                  <a:srgbClr val="FF0000"/>
                </a:solidFill>
                <a:latin typeface="+mj-ea"/>
                <a:ea typeface="+mj-ea"/>
              </a:rPr>
              <a:t>CPU</a:t>
            </a:r>
            <a:r>
              <a:rPr lang="zh-CN" altLang="en-US" sz="1600" dirty="0">
                <a:latin typeface="+mj-ea"/>
                <a:ea typeface="+mj-ea"/>
              </a:rPr>
              <a:t>是在特别纯净的硅材料上制造的。一个</a:t>
            </a:r>
            <a:r>
              <a:rPr lang="en-US" altLang="zh-CN" sz="1600" dirty="0">
                <a:latin typeface="+mj-ea"/>
                <a:ea typeface="+mj-ea"/>
              </a:rPr>
              <a:t>CPU</a:t>
            </a:r>
            <a:r>
              <a:rPr lang="zh-CN" altLang="en-US" sz="1600" dirty="0">
                <a:latin typeface="+mj-ea"/>
                <a:ea typeface="+mj-ea"/>
              </a:rPr>
              <a:t>芯片包含上百万个精巧的晶体管。人</a:t>
            </a:r>
          </a:p>
          <a:p>
            <a:pPr>
              <a:spcBef>
                <a:spcPct val="0"/>
              </a:spcBef>
            </a:pPr>
            <a:r>
              <a:rPr lang="zh-CN" altLang="en-US" sz="1600" dirty="0">
                <a:latin typeface="+mj-ea"/>
                <a:ea typeface="+mj-ea"/>
              </a:rPr>
              <a:t>们在一块指甲盖大小的硅片上，用化学的方法蚀刻或光刻出</a:t>
            </a:r>
            <a:r>
              <a:rPr lang="zh-CN" altLang="en-US" sz="1600" u="sng" dirty="0">
                <a:solidFill>
                  <a:srgbClr val="FF0000"/>
                </a:solidFill>
                <a:latin typeface="+mj-ea"/>
                <a:ea typeface="+mj-ea"/>
              </a:rPr>
              <a:t>晶体管</a:t>
            </a:r>
            <a:r>
              <a:rPr lang="zh-CN" altLang="en-US" sz="1600" dirty="0">
                <a:latin typeface="+mj-ea"/>
                <a:ea typeface="+mj-ea"/>
              </a:rPr>
              <a:t>。因此，从这个意义</a:t>
            </a:r>
          </a:p>
          <a:p>
            <a:pPr>
              <a:spcBef>
                <a:spcPct val="0"/>
              </a:spcBef>
            </a:pPr>
            <a:r>
              <a:rPr lang="zh-CN" altLang="en-US" sz="1600" dirty="0">
                <a:latin typeface="+mj-ea"/>
                <a:ea typeface="+mj-ea"/>
              </a:rPr>
              <a:t>上说，</a:t>
            </a:r>
            <a:r>
              <a:rPr lang="en-US" altLang="zh-CN" sz="1600" u="sng" dirty="0">
                <a:solidFill>
                  <a:srgbClr val="FF0000"/>
                </a:solidFill>
                <a:latin typeface="+mj-ea"/>
                <a:ea typeface="+mj-ea"/>
              </a:rPr>
              <a:t>CPU</a:t>
            </a:r>
            <a:r>
              <a:rPr lang="zh-CN" altLang="en-US" sz="1600" u="sng" dirty="0">
                <a:solidFill>
                  <a:srgbClr val="FF0000"/>
                </a:solidFill>
                <a:latin typeface="+mj-ea"/>
                <a:ea typeface="+mj-ea"/>
              </a:rPr>
              <a:t>正是由晶体管组合而成的</a:t>
            </a:r>
            <a:r>
              <a:rPr lang="zh-CN" altLang="en-US" sz="1600" dirty="0">
                <a:latin typeface="+mj-ea"/>
                <a:ea typeface="+mj-ea"/>
              </a:rPr>
              <a:t>。简单而言，晶体管就是微型电子开关，它们是构</a:t>
            </a:r>
          </a:p>
          <a:p>
            <a:pPr>
              <a:spcBef>
                <a:spcPct val="0"/>
              </a:spcBef>
            </a:pPr>
            <a:r>
              <a:rPr lang="zh-CN" altLang="en-US" sz="1600" dirty="0">
                <a:latin typeface="+mj-ea"/>
                <a:ea typeface="+mj-ea"/>
              </a:rPr>
              <a:t>建</a:t>
            </a:r>
            <a:r>
              <a:rPr lang="en-US" altLang="zh-CN" sz="1600" dirty="0">
                <a:latin typeface="+mj-ea"/>
                <a:ea typeface="+mj-ea"/>
              </a:rPr>
              <a:t>CPU</a:t>
            </a:r>
            <a:r>
              <a:rPr lang="zh-CN" altLang="en-US" sz="1600" dirty="0">
                <a:latin typeface="+mj-ea"/>
                <a:ea typeface="+mj-ea"/>
              </a:rPr>
              <a:t>的基石，你可以把一个晶体管当作一个电灯开关，它们有个操作位，分别代表两</a:t>
            </a:r>
          </a:p>
          <a:p>
            <a:pPr>
              <a:spcBef>
                <a:spcPct val="0"/>
              </a:spcBef>
            </a:pPr>
            <a:r>
              <a:rPr lang="zh-CN" altLang="en-US" sz="1600" dirty="0">
                <a:latin typeface="+mj-ea"/>
                <a:ea typeface="+mj-ea"/>
              </a:rPr>
              <a:t>种状态</a:t>
            </a:r>
            <a:r>
              <a:rPr lang="en-US" altLang="zh-CN" sz="1600" dirty="0">
                <a:latin typeface="+mj-ea"/>
                <a:ea typeface="+mj-ea"/>
              </a:rPr>
              <a:t>:ON(</a:t>
            </a:r>
            <a:r>
              <a:rPr lang="zh-CN" altLang="en-US" sz="1600" dirty="0">
                <a:latin typeface="+mj-ea"/>
                <a:ea typeface="+mj-ea"/>
              </a:rPr>
              <a:t>开</a:t>
            </a:r>
            <a:r>
              <a:rPr lang="en-US" altLang="zh-CN" sz="1600" dirty="0">
                <a:latin typeface="+mj-ea"/>
                <a:ea typeface="+mj-ea"/>
              </a:rPr>
              <a:t>)</a:t>
            </a:r>
            <a:r>
              <a:rPr lang="zh-CN" altLang="en-US" sz="1600" dirty="0">
                <a:latin typeface="+mj-ea"/>
                <a:ea typeface="+mj-ea"/>
              </a:rPr>
              <a:t>和</a:t>
            </a:r>
            <a:r>
              <a:rPr lang="en-US" altLang="zh-CN" sz="1600" dirty="0">
                <a:latin typeface="+mj-ea"/>
                <a:ea typeface="+mj-ea"/>
              </a:rPr>
              <a:t>OFF(</a:t>
            </a:r>
            <a:r>
              <a:rPr lang="zh-CN" altLang="en-US" sz="1600" dirty="0">
                <a:latin typeface="+mj-ea"/>
                <a:ea typeface="+mj-ea"/>
              </a:rPr>
              <a:t>关</a:t>
            </a:r>
            <a:r>
              <a:rPr lang="en-US" altLang="zh-CN" sz="1600" dirty="0">
                <a:latin typeface="+mj-ea"/>
                <a:ea typeface="+mj-ea"/>
              </a:rPr>
              <a:t>)</a:t>
            </a:r>
            <a:r>
              <a:rPr lang="zh-CN" altLang="en-US" sz="1600" dirty="0">
                <a:latin typeface="+mj-ea"/>
                <a:ea typeface="+mj-ea"/>
              </a:rPr>
              <a:t>。这一开一关就相当于晶体管的连通与断开，而这两种状态正</a:t>
            </a:r>
          </a:p>
          <a:p>
            <a:pPr>
              <a:spcBef>
                <a:spcPct val="0"/>
              </a:spcBef>
            </a:pPr>
            <a:r>
              <a:rPr lang="zh-CN" altLang="en-US" sz="1600" dirty="0">
                <a:latin typeface="+mj-ea"/>
                <a:ea typeface="+mj-ea"/>
              </a:rPr>
              <a:t>好与二进制中的基础状态“</a:t>
            </a:r>
            <a:r>
              <a:rPr lang="en-US" altLang="zh-CN" sz="1600" dirty="0">
                <a:latin typeface="+mj-ea"/>
                <a:ea typeface="+mj-ea"/>
              </a:rPr>
              <a:t>0”</a:t>
            </a:r>
            <a:r>
              <a:rPr lang="zh-CN" altLang="en-US" sz="1600" dirty="0">
                <a:latin typeface="+mj-ea"/>
                <a:ea typeface="+mj-ea"/>
              </a:rPr>
              <a:t>和“</a:t>
            </a:r>
            <a:r>
              <a:rPr lang="en-US" altLang="zh-CN" sz="1600" dirty="0">
                <a:latin typeface="+mj-ea"/>
                <a:ea typeface="+mj-ea"/>
              </a:rPr>
              <a:t>1”</a:t>
            </a:r>
            <a:r>
              <a:rPr lang="zh-CN" altLang="en-US" sz="1600" dirty="0">
                <a:latin typeface="+mj-ea"/>
                <a:ea typeface="+mj-ea"/>
              </a:rPr>
              <a:t>对应！这样，计算机就具备了处理信息的能力。加上</a:t>
            </a:r>
          </a:p>
          <a:p>
            <a:pPr>
              <a:spcBef>
                <a:spcPct val="0"/>
              </a:spcBef>
            </a:pPr>
            <a:r>
              <a:rPr lang="zh-CN" altLang="en-US" sz="1600" u="sng" dirty="0">
                <a:solidFill>
                  <a:srgbClr val="FF0000"/>
                </a:solidFill>
                <a:latin typeface="+mj-ea"/>
                <a:ea typeface="+mj-ea"/>
              </a:rPr>
              <a:t>石英时钟</a:t>
            </a:r>
            <a:r>
              <a:rPr lang="zh-CN" altLang="en-US" sz="1600" dirty="0">
                <a:latin typeface="+mj-ea"/>
                <a:ea typeface="+mj-ea"/>
              </a:rPr>
              <a:t>的控制，晶体管组就像一部复杂的机器那样同步地执行它们的功能。</a:t>
            </a:r>
            <a:r>
              <a:rPr lang="zh-CN" altLang="en-US" sz="1700" dirty="0">
                <a:latin typeface="+mj-ea"/>
                <a:ea typeface="+mj-ea"/>
              </a:rPr>
              <a:t> </a:t>
            </a:r>
          </a:p>
        </p:txBody>
      </p:sp>
      <p:sp>
        <p:nvSpPr>
          <p:cNvPr id="32" name="矩形 31"/>
          <p:cNvSpPr/>
          <p:nvPr/>
        </p:nvSpPr>
        <p:spPr>
          <a:xfrm>
            <a:off x="450215" y="4220001"/>
            <a:ext cx="8039380" cy="830997"/>
          </a:xfrm>
          <a:prstGeom prst="rect">
            <a:avLst/>
          </a:prstGeom>
          <a:noFill/>
          <a:ln w="25400">
            <a:noFill/>
          </a:ln>
        </p:spPr>
        <p:txBody>
          <a:bodyPr wrap="none" anchor="ctr">
            <a:spAutoFit/>
          </a:bodyPr>
          <a:lstStyle/>
          <a:p>
            <a:pPr>
              <a:spcBef>
                <a:spcPct val="0"/>
              </a:spcBef>
            </a:pPr>
            <a:r>
              <a:rPr lang="zh-CN" altLang="en-US" sz="1600" b="1" dirty="0">
                <a:solidFill>
                  <a:srgbClr val="FF0000"/>
                </a:solidFill>
                <a:latin typeface="+mj-ea"/>
                <a:ea typeface="+mj-ea"/>
              </a:rPr>
              <a:t>在</a:t>
            </a:r>
            <a:r>
              <a:rPr lang="zh-CN" altLang="en-US" sz="1600" dirty="0">
                <a:latin typeface="+mj-ea"/>
                <a:ea typeface="+mj-ea"/>
              </a:rPr>
              <a:t>晶体管之前，计算机依靠速度缓慢、低效率的</a:t>
            </a:r>
            <a:r>
              <a:rPr lang="zh-CN" altLang="en-US" sz="1600" u="sng" dirty="0">
                <a:solidFill>
                  <a:srgbClr val="FF0000"/>
                </a:solidFill>
                <a:latin typeface="+mj-ea"/>
                <a:ea typeface="+mj-ea"/>
              </a:rPr>
              <a:t>真空电子管</a:t>
            </a:r>
            <a:r>
              <a:rPr lang="zh-CN" altLang="en-US" sz="1600" dirty="0">
                <a:latin typeface="+mj-ea"/>
                <a:ea typeface="+mj-ea"/>
              </a:rPr>
              <a:t>和</a:t>
            </a:r>
            <a:r>
              <a:rPr lang="zh-CN" altLang="en-US" sz="1600" u="sng" dirty="0">
                <a:solidFill>
                  <a:srgbClr val="FF0000"/>
                </a:solidFill>
                <a:latin typeface="+mj-ea"/>
                <a:ea typeface="+mj-ea"/>
              </a:rPr>
              <a:t>机械开关</a:t>
            </a:r>
            <a:r>
              <a:rPr lang="zh-CN" altLang="en-US" sz="1600" dirty="0">
                <a:latin typeface="+mj-ea"/>
                <a:ea typeface="+mj-ea"/>
              </a:rPr>
              <a:t>来处理信息。后</a:t>
            </a:r>
          </a:p>
          <a:p>
            <a:pPr>
              <a:spcBef>
                <a:spcPct val="0"/>
              </a:spcBef>
            </a:pPr>
            <a:r>
              <a:rPr lang="zh-CN" altLang="en-US" sz="1600" dirty="0">
                <a:latin typeface="+mj-ea"/>
                <a:ea typeface="+mj-ea"/>
              </a:rPr>
              <a:t> 来，科研人员</a:t>
            </a:r>
            <a:r>
              <a:rPr lang="zh-CN" altLang="en-US" sz="1600" u="sng" dirty="0">
                <a:solidFill>
                  <a:srgbClr val="FF0000"/>
                </a:solidFill>
                <a:latin typeface="+mj-ea"/>
                <a:ea typeface="+mj-ea"/>
              </a:rPr>
              <a:t>把两个晶体管放置到一个硅晶体中，这样便创作出第一个集成电路</a:t>
            </a:r>
            <a:r>
              <a:rPr lang="zh-CN" altLang="en-US" sz="1600" dirty="0">
                <a:latin typeface="+mj-ea"/>
                <a:ea typeface="+mj-ea"/>
              </a:rPr>
              <a:t>，再后</a:t>
            </a:r>
          </a:p>
          <a:p>
            <a:pPr>
              <a:spcBef>
                <a:spcPct val="0"/>
              </a:spcBef>
            </a:pPr>
            <a:r>
              <a:rPr lang="zh-CN" altLang="en-US" sz="1600" dirty="0">
                <a:latin typeface="+mj-ea"/>
                <a:ea typeface="+mj-ea"/>
              </a:rPr>
              <a:t> 来才有了</a:t>
            </a:r>
            <a:r>
              <a:rPr lang="zh-CN" altLang="en-US" sz="1600" u="sng" dirty="0">
                <a:solidFill>
                  <a:srgbClr val="FF0000"/>
                </a:solidFill>
                <a:latin typeface="+mj-ea"/>
                <a:ea typeface="+mj-ea"/>
              </a:rPr>
              <a:t>微处理器</a:t>
            </a:r>
            <a:r>
              <a:rPr lang="zh-CN" altLang="en-US" sz="1600" dirty="0">
                <a:latin typeface="+mj-ea"/>
                <a:ea typeface="+mj-ea"/>
              </a:rPr>
              <a:t>。  </a:t>
            </a:r>
          </a:p>
        </p:txBody>
      </p:sp>
      <p:sp>
        <p:nvSpPr>
          <p:cNvPr id="33" name="文本框 32"/>
          <p:cNvSpPr txBox="1"/>
          <p:nvPr/>
        </p:nvSpPr>
        <p:spPr>
          <a:xfrm>
            <a:off x="646351" y="1365041"/>
            <a:ext cx="899605" cy="400110"/>
          </a:xfrm>
          <a:prstGeom prst="rect">
            <a:avLst/>
          </a:prstGeom>
          <a:noFill/>
          <a:ln w="25400">
            <a:noFill/>
          </a:ln>
        </p:spPr>
        <p:txBody>
          <a:bodyPr wrap="none" anchor="t">
            <a:spAutoFit/>
          </a:bodyPr>
          <a:lstStyle/>
          <a:p>
            <a:pPr marL="342900" indent="-342900"/>
            <a:r>
              <a:rPr lang="en-US" altLang="zh-CN" sz="2000" b="1" dirty="0">
                <a:ea typeface="宋体" panose="02010600030101010101" pitchFamily="2" charset="-122"/>
              </a:rPr>
              <a:t>2.</a:t>
            </a:r>
            <a:r>
              <a:rPr lang="zh-CN" altLang="en-US" sz="2000" b="1" dirty="0">
                <a:ea typeface="宋体" panose="02010600030101010101" pitchFamily="2" charset="-122"/>
              </a:rPr>
              <a:t>实质</a:t>
            </a:r>
          </a:p>
        </p:txBody>
      </p:sp>
      <p:sp>
        <p:nvSpPr>
          <p:cNvPr id="34" name="矩形 33"/>
          <p:cNvSpPr/>
          <p:nvPr/>
        </p:nvSpPr>
        <p:spPr>
          <a:xfrm>
            <a:off x="399415" y="792163"/>
            <a:ext cx="8167688" cy="1450975"/>
          </a:xfrm>
          <a:prstGeom prst="rect">
            <a:avLst/>
          </a:prstGeom>
          <a:noFill/>
          <a:ln w="25400" cap="flat" cmpd="sng">
            <a:no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5" name="直接连接符 34"/>
          <p:cNvSpPr/>
          <p:nvPr/>
        </p:nvSpPr>
        <p:spPr>
          <a:xfrm flipV="1">
            <a:off x="399415" y="1265238"/>
            <a:ext cx="8151813" cy="31750"/>
          </a:xfrm>
          <a:prstGeom prst="line">
            <a:avLst/>
          </a:prstGeom>
          <a:ln w="25400" cap="flat" cmpd="sng">
            <a:no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6" name="直接连接符 35"/>
          <p:cNvSpPr/>
          <p:nvPr/>
        </p:nvSpPr>
        <p:spPr>
          <a:xfrm>
            <a:off x="1504315" y="792163"/>
            <a:ext cx="0" cy="1435100"/>
          </a:xfrm>
          <a:prstGeom prst="line">
            <a:avLst/>
          </a:prstGeom>
          <a:ln w="25400" cap="flat" cmpd="sng">
            <a:no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8" name="矩形 37"/>
          <p:cNvSpPr/>
          <p:nvPr/>
        </p:nvSpPr>
        <p:spPr>
          <a:xfrm>
            <a:off x="1561466" y="857690"/>
            <a:ext cx="6370655" cy="400110"/>
          </a:xfrm>
          <a:prstGeom prst="rect">
            <a:avLst/>
          </a:prstGeom>
          <a:noFill/>
          <a:ln w="25400">
            <a:noFill/>
          </a:ln>
        </p:spPr>
        <p:txBody>
          <a:bodyPr wrap="none" anchor="ctr">
            <a:spAutoFit/>
          </a:bodyPr>
          <a:lstStyle/>
          <a:p>
            <a:pPr algn="ctr">
              <a:spcBef>
                <a:spcPct val="0"/>
              </a:spcBef>
            </a:pPr>
            <a:r>
              <a:rPr lang="en-US" altLang="zh-CN" sz="2000" dirty="0">
                <a:solidFill>
                  <a:srgbClr val="FF3399"/>
                </a:solidFill>
                <a:latin typeface="+mj-ea"/>
                <a:ea typeface="+mj-ea"/>
              </a:rPr>
              <a:t>CPU</a:t>
            </a:r>
            <a:r>
              <a:rPr lang="zh-CN" altLang="en-US" sz="2000" dirty="0">
                <a:solidFill>
                  <a:srgbClr val="FF3399"/>
                </a:solidFill>
                <a:latin typeface="+mj-ea"/>
                <a:ea typeface="+mj-ea"/>
              </a:rPr>
              <a:t>作为一台电脑中的核心，它的作用是无法替代的。</a:t>
            </a:r>
          </a:p>
        </p:txBody>
      </p:sp>
      <p:sp>
        <p:nvSpPr>
          <p:cNvPr id="39" name="矩形 38"/>
          <p:cNvSpPr/>
          <p:nvPr/>
        </p:nvSpPr>
        <p:spPr>
          <a:xfrm>
            <a:off x="1676297" y="1343706"/>
            <a:ext cx="4977645" cy="738664"/>
          </a:xfrm>
          <a:prstGeom prst="rect">
            <a:avLst/>
          </a:prstGeom>
          <a:noFill/>
          <a:ln w="25400">
            <a:noFill/>
          </a:ln>
        </p:spPr>
        <p:txBody>
          <a:bodyPr wrap="none" anchor="t">
            <a:spAutoFit/>
          </a:bodyPr>
          <a:lstStyle/>
          <a:p>
            <a:pPr marL="342900" indent="-342900">
              <a:spcBef>
                <a:spcPct val="0"/>
              </a:spcBef>
            </a:pPr>
            <a:r>
              <a:rPr lang="zh-CN" altLang="en-US" dirty="0">
                <a:latin typeface="+mj-ea"/>
                <a:ea typeface="+mj-ea"/>
              </a:rPr>
              <a:t>而</a:t>
            </a:r>
            <a:r>
              <a:rPr lang="en-US" altLang="zh-CN" dirty="0">
                <a:solidFill>
                  <a:srgbClr val="FF0000"/>
                </a:solidFill>
                <a:latin typeface="+mj-ea"/>
                <a:ea typeface="+mj-ea"/>
                <a:hlinkClick r:id="rId4"/>
              </a:rPr>
              <a:t>CPU</a:t>
            </a:r>
            <a:r>
              <a:rPr lang="zh-CN" altLang="en-US" dirty="0">
                <a:latin typeface="+mj-ea"/>
                <a:ea typeface="+mj-ea"/>
              </a:rPr>
              <a:t>本身只是在块硅晶片上所集成的超大规模的集成电路，</a:t>
            </a:r>
          </a:p>
          <a:p>
            <a:pPr marL="342900" indent="-342900">
              <a:spcBef>
                <a:spcPct val="0"/>
              </a:spcBef>
            </a:pPr>
            <a:r>
              <a:rPr lang="zh-CN" altLang="en-US" dirty="0">
                <a:latin typeface="+mj-ea"/>
                <a:ea typeface="+mj-ea"/>
              </a:rPr>
              <a:t>集成的晶体管数量可达到上亿个，是由非常先进复杂的制造</a:t>
            </a:r>
          </a:p>
          <a:p>
            <a:pPr marL="342900" indent="-342900">
              <a:spcBef>
                <a:spcPct val="0"/>
              </a:spcBef>
            </a:pPr>
            <a:r>
              <a:rPr lang="zh-CN" altLang="en-US" dirty="0">
                <a:latin typeface="+mj-ea"/>
                <a:ea typeface="+mj-ea"/>
              </a:rPr>
              <a:t>工艺制造出来的，拥有相当高的科技含量。</a:t>
            </a:r>
          </a:p>
        </p:txBody>
      </p:sp>
      <p:pic>
        <p:nvPicPr>
          <p:cNvPr id="15" name="图片 14">
            <a:extLst>
              <a:ext uri="{FF2B5EF4-FFF2-40B4-BE49-F238E27FC236}">
                <a16:creationId xmlns:a16="http://schemas.microsoft.com/office/drawing/2014/main" id="{A1B23064-44A9-4F0C-81A1-D237B0B53A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16" name="文本框 15">
            <a:extLst>
              <a:ext uri="{FF2B5EF4-FFF2-40B4-BE49-F238E27FC236}">
                <a16:creationId xmlns:a16="http://schemas.microsoft.com/office/drawing/2014/main" id="{DBAE68ED-4514-4378-9068-30D212C12471}"/>
              </a:ext>
            </a:extLst>
          </p:cNvPr>
          <p:cNvSpPr txBox="1"/>
          <p:nvPr/>
        </p:nvSpPr>
        <p:spPr>
          <a:xfrm>
            <a:off x="654013" y="1843028"/>
            <a:ext cx="899605" cy="400110"/>
          </a:xfrm>
          <a:prstGeom prst="rect">
            <a:avLst/>
          </a:prstGeom>
          <a:noFill/>
          <a:ln w="25400">
            <a:noFill/>
          </a:ln>
        </p:spPr>
        <p:txBody>
          <a:bodyPr wrap="none" anchor="t">
            <a:spAutoFit/>
          </a:bodyPr>
          <a:lstStyle/>
          <a:p>
            <a:pPr marL="342900" indent="-342900"/>
            <a:r>
              <a:rPr lang="en-US" altLang="zh-CN" sz="2000" b="1" dirty="0">
                <a:ea typeface="宋体" panose="02010600030101010101" pitchFamily="2" charset="-122"/>
              </a:rPr>
              <a:t>3.</a:t>
            </a:r>
            <a:r>
              <a:rPr lang="zh-CN" altLang="en-US" sz="2000" b="1" dirty="0">
                <a:ea typeface="宋体" panose="02010600030101010101" pitchFamily="2" charset="-122"/>
              </a:rPr>
              <a:t>历史</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Effect transition="in" filter="fade">
                                      <p:cBhvr>
                                        <p:cTn id="9" dur="1000"/>
                                        <p:tgtEl>
                                          <p:spTgt spid="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1000" fill="hold"/>
                                        <p:tgtEl>
                                          <p:spTgt spid="34"/>
                                        </p:tgtEl>
                                        <p:attrNameLst>
                                          <p:attrName>ppt_w</p:attrName>
                                        </p:attrNameLst>
                                      </p:cBhvr>
                                      <p:tavLst>
                                        <p:tav tm="0">
                                          <p:val>
                                            <p:fltVal val="0"/>
                                          </p:val>
                                        </p:tav>
                                        <p:tav tm="100000">
                                          <p:val>
                                            <p:strVal val="#ppt_w"/>
                                          </p:val>
                                        </p:tav>
                                      </p:tavLst>
                                    </p:anim>
                                    <p:anim calcmode="lin" valueType="num">
                                      <p:cBhvr>
                                        <p:cTn id="18" dur="1000" fill="hold"/>
                                        <p:tgtEl>
                                          <p:spTgt spid="34"/>
                                        </p:tgtEl>
                                        <p:attrNameLst>
                                          <p:attrName>ppt_h</p:attrName>
                                        </p:attrNameLst>
                                      </p:cBhvr>
                                      <p:tavLst>
                                        <p:tav tm="0">
                                          <p:val>
                                            <p:fltVal val="0"/>
                                          </p:val>
                                        </p:tav>
                                        <p:tav tm="100000">
                                          <p:val>
                                            <p:strVal val="#ppt_h"/>
                                          </p:val>
                                        </p:tav>
                                      </p:tavLst>
                                    </p:anim>
                                    <p:animEffect transition="in" filter="fade">
                                      <p:cBhvr>
                                        <p:cTn id="19" dur="1000"/>
                                        <p:tgtEl>
                                          <p:spTgt spid="34"/>
                                        </p:tgtEl>
                                      </p:cBhvr>
                                    </p:animEffect>
                                  </p:childTnLst>
                                </p:cTn>
                              </p:par>
                              <p:par>
                                <p:cTn id="20" presetID="53" presetClass="entr" presetSubtype="16"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Effect transition="in" filter="fade">
                                      <p:cBhvr>
                                        <p:cTn id="24" dur="1000"/>
                                        <p:tgtEl>
                                          <p:spTgt spid="35"/>
                                        </p:tgtEl>
                                      </p:cBhvr>
                                    </p:animEffect>
                                  </p:childTnLst>
                                </p:cTn>
                              </p:par>
                              <p:par>
                                <p:cTn id="25" presetID="53" presetClass="entr" presetSubtype="16"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fltVal val="0"/>
                                          </p:val>
                                        </p:tav>
                                        <p:tav tm="100000">
                                          <p:val>
                                            <p:strVal val="#ppt_w"/>
                                          </p:val>
                                        </p:tav>
                                      </p:tavLst>
                                    </p:anim>
                                    <p:anim calcmode="lin" valueType="num">
                                      <p:cBhvr>
                                        <p:cTn id="28" dur="1000" fill="hold"/>
                                        <p:tgtEl>
                                          <p:spTgt spid="36"/>
                                        </p:tgtEl>
                                        <p:attrNameLst>
                                          <p:attrName>ppt_h</p:attrName>
                                        </p:attrNameLst>
                                      </p:cBhvr>
                                      <p:tavLst>
                                        <p:tav tm="0">
                                          <p:val>
                                            <p:fltVal val="0"/>
                                          </p:val>
                                        </p:tav>
                                        <p:tav tm="100000">
                                          <p:val>
                                            <p:strVal val="#ppt_h"/>
                                          </p:val>
                                        </p:tav>
                                      </p:tavLst>
                                    </p:anim>
                                    <p:animEffect transition="in" filter="fade">
                                      <p:cBhvr>
                                        <p:cTn id="29" dur="10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dissolve">
                                      <p:cBhvr>
                                        <p:cTn id="34" dur="10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dissolve">
                                      <p:cBhvr>
                                        <p:cTn id="39" dur="10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p:cTn id="44" dur="1000" fill="hold"/>
                                        <p:tgtEl>
                                          <p:spTgt spid="28"/>
                                        </p:tgtEl>
                                        <p:attrNameLst>
                                          <p:attrName>ppt_w</p:attrName>
                                        </p:attrNameLst>
                                      </p:cBhvr>
                                      <p:tavLst>
                                        <p:tav tm="0">
                                          <p:val>
                                            <p:fltVal val="0"/>
                                          </p:val>
                                        </p:tav>
                                        <p:tav tm="100000">
                                          <p:val>
                                            <p:strVal val="#ppt_w"/>
                                          </p:val>
                                        </p:tav>
                                      </p:tavLst>
                                    </p:anim>
                                    <p:anim calcmode="lin" valueType="num">
                                      <p:cBhvr>
                                        <p:cTn id="45"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1000" fill="hold"/>
                                        <p:tgtEl>
                                          <p:spTgt spid="31"/>
                                        </p:tgtEl>
                                        <p:attrNameLst>
                                          <p:attrName>ppt_w</p:attrName>
                                        </p:attrNameLst>
                                      </p:cBhvr>
                                      <p:tavLst>
                                        <p:tav tm="0">
                                          <p:val>
                                            <p:fltVal val="0"/>
                                          </p:val>
                                        </p:tav>
                                        <p:tav tm="100000">
                                          <p:val>
                                            <p:strVal val="#ppt_w"/>
                                          </p:val>
                                        </p:tav>
                                      </p:tavLst>
                                    </p:anim>
                                    <p:anim calcmode="lin" valueType="num">
                                      <p:cBhvr>
                                        <p:cTn id="51" dur="1000" fill="hold"/>
                                        <p:tgtEl>
                                          <p:spTgt spid="31"/>
                                        </p:tgtEl>
                                        <p:attrNameLst>
                                          <p:attrName>ppt_h</p:attrName>
                                        </p:attrNameLst>
                                      </p:cBhvr>
                                      <p:tavLst>
                                        <p:tav tm="0">
                                          <p:val>
                                            <p:fltVal val="0"/>
                                          </p:val>
                                        </p:tav>
                                        <p:tav tm="100000">
                                          <p:val>
                                            <p:strVal val="#ppt_h"/>
                                          </p:val>
                                        </p:tav>
                                      </p:tavLst>
                                    </p:anim>
                                    <p:animEffect transition="in" filter="fade">
                                      <p:cBhvr>
                                        <p:cTn id="52" dur="10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1000"/>
                                        <p:tgtEl>
                                          <p:spTgt spid="32"/>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fltVal val="0"/>
                                          </p:val>
                                        </p:tav>
                                        <p:tav tm="100000">
                                          <p:val>
                                            <p:strVal val="#ppt_w"/>
                                          </p:val>
                                        </p:tav>
                                      </p:tavLst>
                                    </p:anim>
                                    <p:anim calcmode="lin" valueType="num">
                                      <p:cBhvr>
                                        <p:cTn id="61" dur="1000" fill="hold"/>
                                        <p:tgtEl>
                                          <p:spTgt spid="16"/>
                                        </p:tgtEl>
                                        <p:attrNameLst>
                                          <p:attrName>ppt_h</p:attrName>
                                        </p:attrNameLst>
                                      </p:cBhvr>
                                      <p:tavLst>
                                        <p:tav tm="0">
                                          <p:val>
                                            <p:fltVal val="0"/>
                                          </p:val>
                                        </p:tav>
                                        <p:tav tm="100000">
                                          <p:val>
                                            <p:strVal val="#ppt_h"/>
                                          </p:val>
                                        </p:tav>
                                      </p:tavLst>
                                    </p:anim>
                                    <p:animEffect transition="in" filter="fade">
                                      <p:cBhvr>
                                        <p:cTn id="6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8" grpId="0"/>
      <p:bldP spid="39"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5400000">
            <a:off x="1019409" y="757593"/>
            <a:ext cx="3041233" cy="3597458"/>
            <a:chOff x="1967542" y="991717"/>
            <a:chExt cx="3217334" cy="3805767"/>
          </a:xfrm>
        </p:grpSpPr>
        <p:grpSp>
          <p:nvGrpSpPr>
            <p:cNvPr id="13" name="组合 12"/>
            <p:cNvGrpSpPr/>
            <p:nvPr/>
          </p:nvGrpSpPr>
          <p:grpSpPr>
            <a:xfrm>
              <a:off x="1967542" y="991717"/>
              <a:ext cx="3217334" cy="3805767"/>
              <a:chOff x="1475656" y="743787"/>
              <a:chExt cx="2413000" cy="2854325"/>
            </a:xfrm>
          </p:grpSpPr>
          <p:sp>
            <p:nvSpPr>
              <p:cNvPr id="17"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sp>
            <p:nvSpPr>
              <p:cNvPr id="18"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BE202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gr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cs typeface="+mn-ea"/>
                    <a:sym typeface="+mn-lt"/>
                  </a:rPr>
                  <a:t>Contents</a:t>
                </a:r>
              </a:p>
            </p:txBody>
          </p:sp>
          <p:sp>
            <p:nvSpPr>
              <p:cNvPr id="16" name="Rectangle 9"/>
              <p:cNvSpPr/>
              <p:nvPr/>
            </p:nvSpPr>
            <p:spPr>
              <a:xfrm rot="16200000">
                <a:off x="3720862" y="803083"/>
                <a:ext cx="1773364" cy="692497"/>
              </a:xfrm>
              <a:prstGeom prst="rect">
                <a:avLst/>
              </a:prstGeom>
            </p:spPr>
            <p:txBody>
              <a:bodyPr wrap="square">
                <a:normAutofit/>
              </a:bodyPr>
              <a:lstStyle/>
              <a:p>
                <a:pPr algn="ctr" defTabSz="913765"/>
                <a:r>
                  <a:rPr lang="en-US" altLang="zh-CN" sz="4000" b="1" kern="0" dirty="0">
                    <a:solidFill>
                      <a:schemeClr val="bg1"/>
                    </a:solidFill>
                    <a:cs typeface="+mn-ea"/>
                    <a:sym typeface="+mn-lt"/>
                  </a:rPr>
                  <a:t>PART 02</a:t>
                </a:r>
                <a:endParaRPr lang="zh-CN" altLang="en-US" sz="4000" b="1" kern="0" dirty="0">
                  <a:solidFill>
                    <a:schemeClr val="bg1"/>
                  </a:solidFill>
                  <a:cs typeface="+mn-ea"/>
                  <a:sym typeface="+mn-lt"/>
                </a:endParaRPr>
              </a:p>
            </p:txBody>
          </p:sp>
        </p:grpSp>
      </p:grpSp>
      <p:sp>
        <p:nvSpPr>
          <p:cNvPr id="19" name="矩形 18"/>
          <p:cNvSpPr/>
          <p:nvPr/>
        </p:nvSpPr>
        <p:spPr>
          <a:xfrm>
            <a:off x="4726972" y="1908895"/>
            <a:ext cx="3550741" cy="897169"/>
          </a:xfrm>
          <a:prstGeom prst="rect">
            <a:avLst/>
          </a:prstGeom>
        </p:spPr>
        <p:txBody>
          <a:bodyPr wrap="square" lIns="68580" tIns="34290" rIns="68580" bIns="34290">
            <a:spAutoFit/>
          </a:bodyPr>
          <a:lstStyle/>
          <a:p>
            <a:pPr algn="ctr">
              <a:lnSpc>
                <a:spcPct val="150000"/>
              </a:lnSpc>
              <a:defRPr/>
            </a:pPr>
            <a:r>
              <a:rPr lang="zh-CN" altLang="en-US" sz="4000" b="1" dirty="0">
                <a:cs typeface="+mn-ea"/>
                <a:sym typeface="+mn-lt"/>
              </a:rPr>
              <a:t>指令周期</a:t>
            </a:r>
            <a:endParaRPr lang="zh-CN" altLang="en-US" sz="1600" b="1" spc="225" dirty="0">
              <a:solidFill>
                <a:srgbClr val="333333"/>
              </a:solidFill>
              <a:cs typeface="+mn-ea"/>
              <a:sym typeface="+mn-lt"/>
            </a:endParaRPr>
          </a:p>
        </p:txBody>
      </p:sp>
      <p:pic>
        <p:nvPicPr>
          <p:cNvPr id="10" name="图片 9">
            <a:extLst>
              <a:ext uri="{FF2B5EF4-FFF2-40B4-BE49-F238E27FC236}">
                <a16:creationId xmlns:a16="http://schemas.microsoft.com/office/drawing/2014/main" id="{82880E29-FC8C-4E75-8E00-A73BFAF93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981119124"/>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4"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ox(in)">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763830" y="418578"/>
            <a:ext cx="3603567" cy="382797"/>
            <a:chOff x="3456709" y="686363"/>
            <a:chExt cx="4804756" cy="510395"/>
          </a:xfrm>
        </p:grpSpPr>
        <p:grpSp>
          <p:nvGrpSpPr>
            <p:cNvPr id="45" name="组合 44"/>
            <p:cNvGrpSpPr/>
            <p:nvPr/>
          </p:nvGrpSpPr>
          <p:grpSpPr>
            <a:xfrm>
              <a:off x="4785977" y="686363"/>
              <a:ext cx="2125490" cy="510395"/>
              <a:chOff x="4785977" y="686363"/>
              <a:chExt cx="2125490" cy="510395"/>
            </a:xfrm>
          </p:grpSpPr>
          <p:sp>
            <p:nvSpPr>
              <p:cNvPr id="48" name="文本框 2"/>
              <p:cNvSpPr txBox="1"/>
              <p:nvPr/>
            </p:nvSpPr>
            <p:spPr>
              <a:xfrm>
                <a:off x="4785977" y="686363"/>
                <a:ext cx="2125490" cy="451404"/>
              </a:xfrm>
              <a:prstGeom prst="rect">
                <a:avLst/>
              </a:prstGeom>
              <a:noFill/>
            </p:spPr>
            <p:txBody>
              <a:bodyPr wrap="square" rtlCol="0">
                <a:spAutoFit/>
              </a:bodyPr>
              <a:lstStyle/>
              <a:p>
                <a:r>
                  <a:rPr lang="en-US" altLang="zh-CN" sz="1600" b="1" dirty="0">
                    <a:cs typeface="+mn-ea"/>
                    <a:sym typeface="+mn-lt"/>
                  </a:rPr>
                  <a:t>8.2 </a:t>
                </a:r>
                <a:r>
                  <a:rPr lang="zh-CN" altLang="en-US" sz="1600" b="1" dirty="0">
                    <a:cs typeface="+mn-ea"/>
                    <a:sym typeface="+mn-lt"/>
                  </a:rPr>
                  <a:t>指令周期</a:t>
                </a:r>
                <a:endParaRPr lang="zh-CN" altLang="en-US" sz="1800" b="1" dirty="0">
                  <a:cs typeface="+mn-ea"/>
                  <a:sym typeface="+mn-lt"/>
                </a:endParaRPr>
              </a:p>
            </p:txBody>
          </p:sp>
          <p:sp>
            <p:nvSpPr>
              <p:cNvPr id="49" name="TextBox 16"/>
              <p:cNvSpPr txBox="1"/>
              <p:nvPr/>
            </p:nvSpPr>
            <p:spPr>
              <a:xfrm>
                <a:off x="5060630" y="1094166"/>
                <a:ext cx="1755806" cy="102592"/>
              </a:xfrm>
              <a:prstGeom prst="rect">
                <a:avLst/>
              </a:prstGeom>
              <a:noFill/>
            </p:spPr>
            <p:txBody>
              <a:bodyPr wrap="square" lIns="0" tIns="0" rIns="0" bIns="0" rtlCol="0" anchor="t">
                <a:spAutoFit/>
              </a:bodyPr>
              <a:lstStyle/>
              <a:p>
                <a:pPr defTabSz="913765">
                  <a:spcBef>
                    <a:spcPct val="20000"/>
                  </a:spcBef>
                  <a:defRPr/>
                </a:pPr>
                <a:r>
                  <a:rPr lang="en-US" sz="500" dirty="0">
                    <a:cs typeface="+mn-ea"/>
                    <a:sym typeface="+mn-lt"/>
                  </a:rPr>
                  <a:t>There are many variations of passages</a:t>
                </a:r>
              </a:p>
            </p:txBody>
          </p:sp>
        </p:grpSp>
        <p:cxnSp>
          <p:nvCxnSpPr>
            <p:cNvPr id="46" name="直接连接符 45"/>
            <p:cNvCxnSpPr/>
            <p:nvPr/>
          </p:nvCxnSpPr>
          <p:spPr>
            <a:xfrm>
              <a:off x="34567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1143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6" name="Group 15"/>
          <p:cNvGrpSpPr/>
          <p:nvPr/>
        </p:nvGrpSpPr>
        <p:grpSpPr>
          <a:xfrm>
            <a:off x="2850103" y="1587814"/>
            <a:ext cx="685800" cy="685800"/>
            <a:chOff x="1756116" y="1810084"/>
            <a:chExt cx="914400" cy="914400"/>
          </a:xfrm>
        </p:grpSpPr>
        <p:sp>
          <p:nvSpPr>
            <p:cNvPr id="57" name="Oval 18"/>
            <p:cNvSpPr/>
            <p:nvPr/>
          </p:nvSpPr>
          <p:spPr>
            <a:xfrm>
              <a:off x="1756116" y="1810084"/>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58" name="Freeform 25"/>
            <p:cNvSpPr>
              <a:spLocks noEditPoints="1"/>
            </p:cNvSpPr>
            <p:nvPr/>
          </p:nvSpPr>
          <p:spPr bwMode="auto">
            <a:xfrm>
              <a:off x="2074965" y="2048784"/>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cs typeface="+mn-ea"/>
                <a:sym typeface="+mn-lt"/>
              </a:endParaRPr>
            </a:p>
          </p:txBody>
        </p:sp>
      </p:grpSp>
      <p:grpSp>
        <p:nvGrpSpPr>
          <p:cNvPr id="59" name="Group 16"/>
          <p:cNvGrpSpPr/>
          <p:nvPr/>
        </p:nvGrpSpPr>
        <p:grpSpPr>
          <a:xfrm>
            <a:off x="5357651" y="1582960"/>
            <a:ext cx="685800" cy="685800"/>
            <a:chOff x="4344572" y="1810084"/>
            <a:chExt cx="914400" cy="914400"/>
          </a:xfrm>
        </p:grpSpPr>
        <p:sp>
          <p:nvSpPr>
            <p:cNvPr id="60" name="Oval 19"/>
            <p:cNvSpPr/>
            <p:nvPr/>
          </p:nvSpPr>
          <p:spPr>
            <a:xfrm>
              <a:off x="4344572" y="1810084"/>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61" name="Freeform 26"/>
            <p:cNvSpPr>
              <a:spLocks noEditPoints="1"/>
            </p:cNvSpPr>
            <p:nvPr/>
          </p:nvSpPr>
          <p:spPr bwMode="auto">
            <a:xfrm>
              <a:off x="4618575" y="2072638"/>
              <a:ext cx="366393"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cs typeface="+mn-ea"/>
                <a:sym typeface="+mn-lt"/>
              </a:endParaRPr>
            </a:p>
          </p:txBody>
        </p:sp>
      </p:grpSp>
      <p:grpSp>
        <p:nvGrpSpPr>
          <p:cNvPr id="62" name="Group 35"/>
          <p:cNvGrpSpPr/>
          <p:nvPr/>
        </p:nvGrpSpPr>
        <p:grpSpPr>
          <a:xfrm>
            <a:off x="2314415" y="2345058"/>
            <a:ext cx="1757177" cy="755946"/>
            <a:chOff x="1041864" y="2704227"/>
            <a:chExt cx="2342903" cy="1007925"/>
          </a:xfrm>
        </p:grpSpPr>
        <p:sp>
          <p:nvSpPr>
            <p:cNvPr id="63" name="TextBox 62"/>
            <p:cNvSpPr txBox="1"/>
            <p:nvPr/>
          </p:nvSpPr>
          <p:spPr>
            <a:xfrm>
              <a:off x="1843339" y="2704227"/>
              <a:ext cx="739947" cy="617177"/>
            </a:xfrm>
            <a:prstGeom prst="rect">
              <a:avLst/>
            </a:prstGeom>
            <a:noFill/>
          </p:spPr>
          <p:txBody>
            <a:bodyPr wrap="none" rtlCol="0">
              <a:spAutoFit/>
            </a:bodyPr>
            <a:lstStyle/>
            <a:p>
              <a:pPr algn="ctr">
                <a:lnSpc>
                  <a:spcPct val="200000"/>
                </a:lnSpc>
              </a:pPr>
              <a:r>
                <a:rPr lang="en-US" altLang="zh-CN" b="1" dirty="0">
                  <a:cs typeface="+mn-ea"/>
                  <a:sym typeface="+mn-lt"/>
                </a:rPr>
                <a:t>8.2.1</a:t>
              </a:r>
              <a:endParaRPr lang="en-US" altLang="en-GB" b="1" dirty="0">
                <a:cs typeface="+mn-ea"/>
                <a:sym typeface="+mn-lt"/>
              </a:endParaRPr>
            </a:p>
          </p:txBody>
        </p:sp>
        <p:sp>
          <p:nvSpPr>
            <p:cNvPr id="64" name="TextBox 63"/>
            <p:cNvSpPr txBox="1"/>
            <p:nvPr/>
          </p:nvSpPr>
          <p:spPr>
            <a:xfrm>
              <a:off x="1041864" y="3201843"/>
              <a:ext cx="2342903" cy="510309"/>
            </a:xfrm>
            <a:prstGeom prst="rect">
              <a:avLst/>
            </a:prstGeom>
            <a:noFill/>
          </p:spPr>
          <p:txBody>
            <a:bodyPr wrap="square" rtlCol="0">
              <a:spAutoFit/>
            </a:bodyPr>
            <a:lstStyle/>
            <a:p>
              <a:pPr algn="ctr">
                <a:lnSpc>
                  <a:spcPct val="200000"/>
                </a:lnSpc>
              </a:pPr>
              <a:r>
                <a:rPr lang="zh-CN" altLang="en-US" sz="1100" dirty="0">
                  <a:cs typeface="+mn-ea"/>
                  <a:sym typeface="+mn-lt"/>
                </a:rPr>
                <a:t>指令周期的基本概念</a:t>
              </a:r>
            </a:p>
          </p:txBody>
        </p:sp>
      </p:grpSp>
      <p:grpSp>
        <p:nvGrpSpPr>
          <p:cNvPr id="65" name="Group 39"/>
          <p:cNvGrpSpPr/>
          <p:nvPr/>
        </p:nvGrpSpPr>
        <p:grpSpPr>
          <a:xfrm>
            <a:off x="4821962" y="2349826"/>
            <a:ext cx="1757177" cy="746320"/>
            <a:chOff x="3630319" y="2717061"/>
            <a:chExt cx="2342903" cy="995092"/>
          </a:xfrm>
        </p:grpSpPr>
        <p:sp>
          <p:nvSpPr>
            <p:cNvPr id="66" name="TextBox 65"/>
            <p:cNvSpPr txBox="1"/>
            <p:nvPr/>
          </p:nvSpPr>
          <p:spPr>
            <a:xfrm>
              <a:off x="4431795" y="2717061"/>
              <a:ext cx="739947" cy="617178"/>
            </a:xfrm>
            <a:prstGeom prst="rect">
              <a:avLst/>
            </a:prstGeom>
            <a:noFill/>
          </p:spPr>
          <p:txBody>
            <a:bodyPr wrap="none" rtlCol="0">
              <a:spAutoFit/>
            </a:bodyPr>
            <a:lstStyle/>
            <a:p>
              <a:pPr algn="ctr">
                <a:lnSpc>
                  <a:spcPct val="200000"/>
                </a:lnSpc>
              </a:pPr>
              <a:r>
                <a:rPr lang="en-US" altLang="en-GB" b="1" dirty="0">
                  <a:cs typeface="+mn-ea"/>
                  <a:sym typeface="+mn-lt"/>
                </a:rPr>
                <a:t>8.2.2</a:t>
              </a:r>
            </a:p>
          </p:txBody>
        </p:sp>
        <p:sp>
          <p:nvSpPr>
            <p:cNvPr id="67" name="TextBox 66"/>
            <p:cNvSpPr txBox="1"/>
            <p:nvPr/>
          </p:nvSpPr>
          <p:spPr>
            <a:xfrm>
              <a:off x="3630319" y="3201843"/>
              <a:ext cx="2342903" cy="510310"/>
            </a:xfrm>
            <a:prstGeom prst="rect">
              <a:avLst/>
            </a:prstGeom>
            <a:noFill/>
          </p:spPr>
          <p:txBody>
            <a:bodyPr wrap="square" rtlCol="0">
              <a:spAutoFit/>
            </a:bodyPr>
            <a:lstStyle/>
            <a:p>
              <a:pPr algn="ctr">
                <a:lnSpc>
                  <a:spcPct val="200000"/>
                </a:lnSpc>
              </a:pPr>
              <a:r>
                <a:rPr lang="zh-CN" altLang="en-US" sz="1100" dirty="0">
                  <a:cs typeface="+mn-ea"/>
                  <a:sym typeface="+mn-lt"/>
                </a:rPr>
                <a:t>指令周期的数据流</a:t>
              </a:r>
            </a:p>
          </p:txBody>
        </p:sp>
      </p:grpSp>
      <p:cxnSp>
        <p:nvCxnSpPr>
          <p:cNvPr id="74" name="Straight Connector 36"/>
          <p:cNvCxnSpPr>
            <a:cxnSpLocks/>
          </p:cNvCxnSpPr>
          <p:nvPr/>
        </p:nvCxnSpPr>
        <p:spPr>
          <a:xfrm>
            <a:off x="4439843" y="1505320"/>
            <a:ext cx="0" cy="152687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37552417"/>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p:tgtEl>
                                          <p:spTgt spid="62"/>
                                        </p:tgtEl>
                                        <p:attrNameLst>
                                          <p:attrName>ppt_y</p:attrName>
                                        </p:attrNameLst>
                                      </p:cBhvr>
                                      <p:tavLst>
                                        <p:tav tm="0">
                                          <p:val>
                                            <p:strVal val="#ppt_y-#ppt_h*1.125000"/>
                                          </p:val>
                                        </p:tav>
                                        <p:tav tm="100000">
                                          <p:val>
                                            <p:strVal val="#ppt_y"/>
                                          </p:val>
                                        </p:tav>
                                      </p:tavLst>
                                    </p:anim>
                                    <p:animEffect transition="in" filter="wipe(down)">
                                      <p:cBhvr>
                                        <p:cTn id="12" dur="500"/>
                                        <p:tgtEl>
                                          <p:spTgt spid="62"/>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ppt_x"/>
                                          </p:val>
                                        </p:tav>
                                        <p:tav tm="100000">
                                          <p:val>
                                            <p:strVal val="#ppt_x"/>
                                          </p:val>
                                        </p:tav>
                                      </p:tavLst>
                                    </p:anim>
                                    <p:anim calcmode="lin" valueType="num">
                                      <p:cBhvr additive="base">
                                        <p:cTn id="17" dur="500" fill="hold"/>
                                        <p:tgtEl>
                                          <p:spTgt spid="59"/>
                                        </p:tgtEl>
                                        <p:attrNameLst>
                                          <p:attrName>ppt_y</p:attrName>
                                        </p:attrNameLst>
                                      </p:cBhvr>
                                      <p:tavLst>
                                        <p:tav tm="0">
                                          <p:val>
                                            <p:strVal val="1+#ppt_h/2"/>
                                          </p:val>
                                        </p:tav>
                                        <p:tav tm="100000">
                                          <p:val>
                                            <p:strVal val="#ppt_y"/>
                                          </p:val>
                                        </p:tav>
                                      </p:tavLst>
                                    </p:anim>
                                  </p:childTnLst>
                                </p:cTn>
                              </p:par>
                              <p:par>
                                <p:cTn id="18" presetID="12" presetClass="entr" presetSubtype="1"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64257"/>
          </a:xfrm>
          <a:prstGeom prst="rect">
            <a:avLst/>
          </a:prstGeom>
        </p:spPr>
        <p:txBody>
          <a:bodyPr wrap="square" lIns="68580" tIns="34290" rIns="68580" bIns="34290">
            <a:spAutoFit/>
          </a:bodyPr>
          <a:lstStyle/>
          <a:p>
            <a:pPr algn="ctr">
              <a:lnSpc>
                <a:spcPct val="150000"/>
              </a:lnSpc>
              <a:defRPr/>
            </a:pPr>
            <a:r>
              <a:rPr lang="en-US" altLang="zh-CN" sz="2400" b="1" spc="225" dirty="0">
                <a:solidFill>
                  <a:srgbClr val="333333"/>
                </a:solidFill>
                <a:cs typeface="+mn-ea"/>
                <a:sym typeface="+mn-lt"/>
              </a:rPr>
              <a:t>8.2.1</a:t>
            </a:r>
            <a:r>
              <a:rPr lang="zh-CN" altLang="en-US" sz="2400" b="1" spc="225" dirty="0">
                <a:solidFill>
                  <a:srgbClr val="333333"/>
                </a:solidFill>
                <a:cs typeface="+mn-ea"/>
                <a:sym typeface="+mn-lt"/>
              </a:rPr>
              <a:t>指令周期的基本概念</a:t>
            </a:r>
            <a:endParaRPr lang="zh-CN" altLang="en-US" sz="2000" b="1" spc="225" dirty="0">
              <a:solidFill>
                <a:srgbClr val="333333"/>
              </a:solidFill>
              <a:cs typeface="+mn-ea"/>
              <a:sym typeface="+mn-lt"/>
            </a:endParaRPr>
          </a:p>
        </p:txBody>
      </p:sp>
      <p:sp>
        <p:nvSpPr>
          <p:cNvPr id="10" name="圆角矩形 3256424">
            <a:extLst>
              <a:ext uri="{FF2B5EF4-FFF2-40B4-BE49-F238E27FC236}">
                <a16:creationId xmlns:a16="http://schemas.microsoft.com/office/drawing/2014/main" id="{7CDDCB68-0021-4DB8-9D59-DFE9B80F6EEC}"/>
              </a:ext>
            </a:extLst>
          </p:cNvPr>
          <p:cNvSpPr>
            <a:spLocks noChangeArrowheads="1"/>
          </p:cNvSpPr>
          <p:nvPr/>
        </p:nvSpPr>
        <p:spPr bwMode="auto">
          <a:xfrm>
            <a:off x="481013" y="787400"/>
            <a:ext cx="8213725" cy="984693"/>
          </a:xfrm>
          <a:prstGeom prst="roundRect">
            <a:avLst>
              <a:gd name="adj" fmla="val 16667"/>
            </a:avLst>
          </a:prstGeom>
          <a:noFill/>
          <a:ln w="3175">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r>
              <a:rPr lang="en-US" altLang="zh-CN" sz="1600" b="1" dirty="0"/>
              <a:t>CPU</a:t>
            </a:r>
            <a:r>
              <a:rPr lang="zh-CN" altLang="en-US" sz="1600" b="1" dirty="0"/>
              <a:t>周期</a:t>
            </a:r>
            <a:endParaRPr lang="en-US" altLang="zh-CN" sz="1600" b="1" dirty="0"/>
          </a:p>
          <a:p>
            <a:r>
              <a:rPr lang="en-US" altLang="zh-CN" sz="1600" b="1" dirty="0"/>
              <a:t>    </a:t>
            </a:r>
            <a:r>
              <a:rPr lang="en-US" altLang="zh-CN" sz="1800" dirty="0"/>
              <a:t>CPU</a:t>
            </a:r>
            <a:r>
              <a:rPr lang="zh-CN" altLang="en-US" sz="1800" dirty="0"/>
              <a:t>从内存中读取一个指令字的最短时间。</a:t>
            </a:r>
            <a:r>
              <a:rPr lang="en-US" altLang="zh-CN" sz="1800" dirty="0"/>
              <a:t>	          </a:t>
            </a:r>
          </a:p>
          <a:p>
            <a:r>
              <a:rPr lang="en-US" altLang="zh-CN" sz="1800" dirty="0"/>
              <a:t>   </a:t>
            </a:r>
            <a:r>
              <a:rPr lang="zh-CN" altLang="en-US" sz="1800" dirty="0"/>
              <a:t>即一条指令的取出阶段被定义为一个</a:t>
            </a:r>
            <a:r>
              <a:rPr lang="en-US" altLang="zh-CN" sz="1800" dirty="0"/>
              <a:t>CPU</a:t>
            </a:r>
            <a:r>
              <a:rPr lang="zh-CN" altLang="en-US" sz="1800" dirty="0"/>
              <a:t>周期时间。也被叫做</a:t>
            </a:r>
            <a:r>
              <a:rPr lang="zh-CN" altLang="en-US" sz="1800" dirty="0">
                <a:solidFill>
                  <a:srgbClr val="FF0000"/>
                </a:solidFill>
              </a:rPr>
              <a:t>“机器周期”</a:t>
            </a:r>
            <a:endParaRPr lang="zh-CN" altLang="en-US" sz="1800" dirty="0"/>
          </a:p>
        </p:txBody>
      </p:sp>
      <p:sp>
        <p:nvSpPr>
          <p:cNvPr id="12" name="圆角矩形 3256424">
            <a:extLst>
              <a:ext uri="{FF2B5EF4-FFF2-40B4-BE49-F238E27FC236}">
                <a16:creationId xmlns:a16="http://schemas.microsoft.com/office/drawing/2014/main" id="{4F521B54-9E29-443A-9AA9-F33F9EE58522}"/>
              </a:ext>
            </a:extLst>
          </p:cNvPr>
          <p:cNvSpPr>
            <a:spLocks noChangeArrowheads="1"/>
          </p:cNvSpPr>
          <p:nvPr/>
        </p:nvSpPr>
        <p:spPr bwMode="auto">
          <a:xfrm>
            <a:off x="481013" y="1946201"/>
            <a:ext cx="8213725" cy="984693"/>
          </a:xfrm>
          <a:prstGeom prst="roundRect">
            <a:avLst>
              <a:gd name="adj" fmla="val 16667"/>
            </a:avLst>
          </a:prstGeom>
          <a:noFill/>
          <a:ln w="3175">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sz="1600" b="1" dirty="0"/>
              <a:t>时钟周期</a:t>
            </a:r>
            <a:endParaRPr lang="en-US" altLang="zh-CN" sz="1600" b="1" dirty="0"/>
          </a:p>
          <a:p>
            <a:r>
              <a:rPr lang="en-US" altLang="zh-CN" sz="1800" dirty="0"/>
              <a:t>CPU</a:t>
            </a:r>
            <a:r>
              <a:rPr lang="zh-CN" altLang="en-US" sz="1800" dirty="0"/>
              <a:t>处理操作的最基本单位。</a:t>
            </a:r>
          </a:p>
          <a:p>
            <a:r>
              <a:rPr lang="zh-CN" altLang="en-US" sz="1800" dirty="0"/>
              <a:t>一个</a:t>
            </a:r>
            <a:r>
              <a:rPr lang="en-US" altLang="zh-CN" sz="1800" dirty="0"/>
              <a:t>CPU</a:t>
            </a:r>
            <a:r>
              <a:rPr lang="zh-CN" altLang="en-US" sz="1800" dirty="0"/>
              <a:t>周期由若干个时钟周期构成，也叫做</a:t>
            </a:r>
            <a:r>
              <a:rPr lang="en-US" altLang="zh-CN" sz="1800" dirty="0">
                <a:solidFill>
                  <a:srgbClr val="FF0000"/>
                </a:solidFill>
              </a:rPr>
              <a:t>T</a:t>
            </a:r>
            <a:r>
              <a:rPr lang="zh-CN" altLang="en-US" sz="1800" dirty="0">
                <a:solidFill>
                  <a:srgbClr val="FF0000"/>
                </a:solidFill>
              </a:rPr>
              <a:t>周期</a:t>
            </a:r>
            <a:r>
              <a:rPr lang="zh-CN" altLang="en-US" sz="1800" dirty="0"/>
              <a:t>或</a:t>
            </a:r>
            <a:r>
              <a:rPr lang="zh-CN" altLang="en-US" sz="1800" dirty="0">
                <a:solidFill>
                  <a:srgbClr val="FF0000"/>
                </a:solidFill>
              </a:rPr>
              <a:t>节拍脉冲</a:t>
            </a:r>
            <a:r>
              <a:rPr lang="zh-CN" altLang="en-US" sz="1800" dirty="0"/>
              <a:t>。</a:t>
            </a:r>
            <a:endParaRPr lang="en-US" altLang="zh-CN" sz="1800" dirty="0"/>
          </a:p>
          <a:p>
            <a:endParaRPr lang="en-US" altLang="zh-CN" b="1" dirty="0"/>
          </a:p>
          <a:p>
            <a:endParaRPr lang="zh-CN" altLang="en-US" dirty="0"/>
          </a:p>
        </p:txBody>
      </p:sp>
      <p:sp>
        <p:nvSpPr>
          <p:cNvPr id="17" name="圆角矩形 3256424">
            <a:extLst>
              <a:ext uri="{FF2B5EF4-FFF2-40B4-BE49-F238E27FC236}">
                <a16:creationId xmlns:a16="http://schemas.microsoft.com/office/drawing/2014/main" id="{4E5EFE0E-EBD5-46B0-B11B-AE25B9A728A7}"/>
              </a:ext>
            </a:extLst>
          </p:cNvPr>
          <p:cNvSpPr>
            <a:spLocks noChangeArrowheads="1"/>
          </p:cNvSpPr>
          <p:nvPr/>
        </p:nvSpPr>
        <p:spPr bwMode="auto">
          <a:xfrm>
            <a:off x="481013" y="3105002"/>
            <a:ext cx="8213725" cy="984693"/>
          </a:xfrm>
          <a:prstGeom prst="roundRect">
            <a:avLst>
              <a:gd name="adj" fmla="val 16667"/>
            </a:avLst>
          </a:prstGeom>
          <a:noFill/>
          <a:ln w="3175">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sz="1600" b="1" dirty="0"/>
              <a:t>指令周期</a:t>
            </a:r>
            <a:endParaRPr lang="en-US" altLang="zh-CN" sz="1600" b="1" dirty="0"/>
          </a:p>
          <a:p>
            <a:r>
              <a:rPr lang="en-US" altLang="zh-CN" sz="1800" dirty="0"/>
              <a:t>CPU</a:t>
            </a:r>
            <a:r>
              <a:rPr lang="zh-CN" altLang="en-US" sz="1800" dirty="0">
                <a:solidFill>
                  <a:srgbClr val="FF0000"/>
                </a:solidFill>
              </a:rPr>
              <a:t>取出</a:t>
            </a:r>
            <a:r>
              <a:rPr lang="zh-CN" altLang="en-US" sz="1800" dirty="0"/>
              <a:t>并</a:t>
            </a:r>
            <a:r>
              <a:rPr lang="zh-CN" altLang="en-US" sz="1800" dirty="0">
                <a:solidFill>
                  <a:srgbClr val="FF0000"/>
                </a:solidFill>
              </a:rPr>
              <a:t>执行</a:t>
            </a:r>
            <a:r>
              <a:rPr lang="zh-CN" altLang="en-US" sz="1800" dirty="0"/>
              <a:t>一条指令所需的</a:t>
            </a:r>
            <a:r>
              <a:rPr lang="zh-CN" altLang="en-US" sz="1800" dirty="0">
                <a:solidFill>
                  <a:srgbClr val="FF0000"/>
                </a:solidFill>
              </a:rPr>
              <a:t>全部时间</a:t>
            </a:r>
            <a:r>
              <a:rPr lang="zh-CN" altLang="en-US" sz="1800" dirty="0"/>
              <a:t>。</a:t>
            </a:r>
            <a:endParaRPr lang="en-US" altLang="zh-CN" sz="1800" dirty="0"/>
          </a:p>
          <a:p>
            <a:r>
              <a:rPr lang="zh-CN" altLang="en-US" sz="1800" dirty="0"/>
              <a:t>包括取指令周期和执行指令周期。</a:t>
            </a:r>
          </a:p>
          <a:p>
            <a:endParaRPr lang="zh-CN" altLang="en-US" sz="1600" dirty="0"/>
          </a:p>
        </p:txBody>
      </p:sp>
      <p:sp>
        <p:nvSpPr>
          <p:cNvPr id="21" name="圆角矩形 3256424">
            <a:extLst>
              <a:ext uri="{FF2B5EF4-FFF2-40B4-BE49-F238E27FC236}">
                <a16:creationId xmlns:a16="http://schemas.microsoft.com/office/drawing/2014/main" id="{D03D08A1-638E-458A-8639-28B3630E0212}"/>
              </a:ext>
            </a:extLst>
          </p:cNvPr>
          <p:cNvSpPr>
            <a:spLocks noChangeArrowheads="1"/>
          </p:cNvSpPr>
          <p:nvPr/>
        </p:nvSpPr>
        <p:spPr bwMode="auto">
          <a:xfrm>
            <a:off x="481013" y="4223876"/>
            <a:ext cx="8213725" cy="772485"/>
          </a:xfrm>
          <a:prstGeom prst="roundRect">
            <a:avLst>
              <a:gd name="adj" fmla="val 16667"/>
            </a:avLst>
          </a:prstGeom>
          <a:noFill/>
          <a:ln w="3175">
            <a:solidFill>
              <a:srgbClr val="8080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sz="1800" b="1" dirty="0"/>
              <a:t>指令周期 </a:t>
            </a:r>
            <a:r>
              <a:rPr lang="en-US" altLang="zh-CN" sz="1800" b="1" dirty="0"/>
              <a:t>= N</a:t>
            </a:r>
            <a:r>
              <a:rPr lang="zh-CN" altLang="en-US" sz="1800" b="1" dirty="0"/>
              <a:t>个</a:t>
            </a:r>
            <a:r>
              <a:rPr lang="en-US" altLang="zh-CN" sz="1800" b="1" dirty="0"/>
              <a:t>CPU</a:t>
            </a:r>
            <a:r>
              <a:rPr lang="zh-CN" altLang="en-US" sz="1800" b="1" dirty="0"/>
              <a:t>周期</a:t>
            </a:r>
            <a:endParaRPr lang="en-US" altLang="zh-CN" sz="1800" b="1" dirty="0"/>
          </a:p>
          <a:p>
            <a:r>
              <a:rPr lang="en-US" altLang="zh-CN" sz="1800" b="1" dirty="0"/>
              <a:t>CPU</a:t>
            </a:r>
            <a:r>
              <a:rPr lang="zh-CN" altLang="en-US" sz="1800" b="1" dirty="0"/>
              <a:t>周期 </a:t>
            </a:r>
            <a:r>
              <a:rPr lang="en-US" altLang="zh-CN" sz="1800" b="1" dirty="0"/>
              <a:t>= N</a:t>
            </a:r>
            <a:r>
              <a:rPr lang="zh-CN" altLang="en-US" sz="1800" b="1" dirty="0"/>
              <a:t>个时钟周期</a:t>
            </a:r>
            <a:endParaRPr lang="zh-CN" altLang="en-US" sz="1800" dirty="0"/>
          </a:p>
        </p:txBody>
      </p:sp>
      <p:pic>
        <p:nvPicPr>
          <p:cNvPr id="7" name="图片 6">
            <a:extLst>
              <a:ext uri="{FF2B5EF4-FFF2-40B4-BE49-F238E27FC236}">
                <a16:creationId xmlns:a16="http://schemas.microsoft.com/office/drawing/2014/main" id="{5B7DB476-88CB-49C2-A9A2-6BF0F390D0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10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10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64257"/>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25" normalizeH="0" baseline="0" noProof="0" dirty="0">
                <a:ln>
                  <a:noFill/>
                </a:ln>
                <a:solidFill>
                  <a:srgbClr val="333333"/>
                </a:solidFill>
                <a:effectLst/>
                <a:uLnTx/>
                <a:uFillTx/>
                <a:latin typeface="字魂59号-创粗黑"/>
                <a:cs typeface="+mn-ea"/>
                <a:sym typeface="+mn-lt"/>
              </a:rPr>
              <a:t>不同指令的周期不同</a:t>
            </a:r>
            <a:endPar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endParaRPr>
          </a:p>
        </p:txBody>
      </p:sp>
      <p:pic>
        <p:nvPicPr>
          <p:cNvPr id="6" name="图片 5">
            <a:extLst>
              <a:ext uri="{FF2B5EF4-FFF2-40B4-BE49-F238E27FC236}">
                <a16:creationId xmlns:a16="http://schemas.microsoft.com/office/drawing/2014/main" id="{314FE76C-91CE-41F2-93EF-D18BA3DB8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66" y="1059822"/>
            <a:ext cx="4844602" cy="3023855"/>
          </a:xfrm>
          <a:prstGeom prst="rect">
            <a:avLst/>
          </a:prstGeom>
          <a:ln>
            <a:noFill/>
          </a:ln>
          <a:effectLst>
            <a:softEdge rad="112500"/>
          </a:effectLst>
        </p:spPr>
      </p:pic>
      <p:sp>
        <p:nvSpPr>
          <p:cNvPr id="8" name="文本框 7">
            <a:extLst>
              <a:ext uri="{FF2B5EF4-FFF2-40B4-BE49-F238E27FC236}">
                <a16:creationId xmlns:a16="http://schemas.microsoft.com/office/drawing/2014/main" id="{FA8C9185-4447-4A34-9A2F-8A2D639FCD04}"/>
              </a:ext>
            </a:extLst>
          </p:cNvPr>
          <p:cNvSpPr txBox="1"/>
          <p:nvPr/>
        </p:nvSpPr>
        <p:spPr>
          <a:xfrm>
            <a:off x="5447668" y="1446028"/>
            <a:ext cx="2569281" cy="2585323"/>
          </a:xfrm>
          <a:prstGeom prst="rect">
            <a:avLst/>
          </a:prstGeom>
          <a:noFill/>
        </p:spPr>
        <p:txBody>
          <a:bodyPr wrap="square" rtlCol="0">
            <a:spAutoFit/>
          </a:bodyPr>
          <a:lstStyle/>
          <a:p>
            <a:r>
              <a:rPr lang="en-US" altLang="zh-CN" sz="1800" b="1" dirty="0"/>
              <a:t>NOP</a:t>
            </a:r>
            <a:r>
              <a:rPr lang="zh-CN" altLang="en-US" sz="1800" b="1" dirty="0"/>
              <a:t>为空操作指令，如无条件转移指令。</a:t>
            </a:r>
            <a:endParaRPr lang="en-US" altLang="zh-CN" sz="1800" b="1" dirty="0"/>
          </a:p>
          <a:p>
            <a:endParaRPr lang="en-US" altLang="zh-CN" sz="1800" b="1" dirty="0"/>
          </a:p>
          <a:p>
            <a:endParaRPr lang="en-US" altLang="zh-CN" sz="1800" b="1" dirty="0"/>
          </a:p>
          <a:p>
            <a:endParaRPr lang="en-US" altLang="zh-CN" sz="1800" b="1" dirty="0"/>
          </a:p>
          <a:p>
            <a:endParaRPr lang="en-US" altLang="zh-CN" sz="1800" b="1" dirty="0"/>
          </a:p>
          <a:p>
            <a:r>
              <a:rPr lang="zh-CN" altLang="en-US" sz="1800" b="1" dirty="0"/>
              <a:t>乘法运算复杂，所需要的执行周期比加法的执行周期长。</a:t>
            </a:r>
          </a:p>
        </p:txBody>
      </p:sp>
      <p:pic>
        <p:nvPicPr>
          <p:cNvPr id="5" name="图片 4">
            <a:extLst>
              <a:ext uri="{FF2B5EF4-FFF2-40B4-BE49-F238E27FC236}">
                <a16:creationId xmlns:a16="http://schemas.microsoft.com/office/drawing/2014/main" id="{D06E5A1A-3DBD-4815-B766-3ABDBF255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307830959"/>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64257"/>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25" normalizeH="0" baseline="0" noProof="0" dirty="0">
                <a:ln>
                  <a:noFill/>
                </a:ln>
                <a:solidFill>
                  <a:srgbClr val="333333"/>
                </a:solidFill>
                <a:effectLst/>
                <a:uLnTx/>
                <a:uFillTx/>
                <a:latin typeface="字魂59号-创粗黑"/>
                <a:cs typeface="+mn-ea"/>
                <a:sym typeface="+mn-lt"/>
              </a:rPr>
              <a:t>不同指令的周期不同</a:t>
            </a:r>
            <a:endPar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endParaRPr>
          </a:p>
        </p:txBody>
      </p:sp>
      <p:sp>
        <p:nvSpPr>
          <p:cNvPr id="8" name="文本框 7">
            <a:extLst>
              <a:ext uri="{FF2B5EF4-FFF2-40B4-BE49-F238E27FC236}">
                <a16:creationId xmlns:a16="http://schemas.microsoft.com/office/drawing/2014/main" id="{FA8C9185-4447-4A34-9A2F-8A2D639FCD04}"/>
              </a:ext>
            </a:extLst>
          </p:cNvPr>
          <p:cNvSpPr txBox="1"/>
          <p:nvPr/>
        </p:nvSpPr>
        <p:spPr>
          <a:xfrm>
            <a:off x="5447668" y="1446028"/>
            <a:ext cx="2569281" cy="20313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字魂59号-创粗黑"/>
                <a:cs typeface="+mn-cs"/>
              </a:rPr>
              <a:t>有些指令会用到间接寻址，在第七章有讲。</a:t>
            </a:r>
            <a:endParaRPr kumimoji="0" lang="en-US" altLang="zh-CN" sz="1800" b="1" i="0" u="none" strike="noStrike" kern="1200" cap="none" spc="0" normalizeH="0" baseline="0" noProof="0" dirty="0">
              <a:ln>
                <a:noFill/>
              </a:ln>
              <a:solidFill>
                <a:srgbClr val="000000"/>
              </a:solidFill>
              <a:effectLst/>
              <a:uLnTx/>
              <a:uFillTx/>
              <a:latin typeface="字魂59号-创粗黑"/>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字魂59号-创粗黑"/>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字魂59号-创粗黑"/>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000000"/>
              </a:solidFill>
              <a:effectLst/>
              <a:uLnTx/>
              <a:uFillTx/>
              <a:latin typeface="字魂59号-创粗黑"/>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字魂59号-创粗黑"/>
                <a:cs typeface="+mn-cs"/>
              </a:rPr>
              <a:t>可见，不同指令的周期通常是不同的。</a:t>
            </a:r>
          </a:p>
        </p:txBody>
      </p:sp>
      <p:pic>
        <p:nvPicPr>
          <p:cNvPr id="2" name="图片 1">
            <a:extLst>
              <a:ext uri="{FF2B5EF4-FFF2-40B4-BE49-F238E27FC236}">
                <a16:creationId xmlns:a16="http://schemas.microsoft.com/office/drawing/2014/main" id="{CD752CD2-5DC2-48DF-9277-DBA65BB216DB}"/>
              </a:ext>
            </a:extLst>
          </p:cNvPr>
          <p:cNvPicPr>
            <a:picLocks noChangeAspect="1"/>
          </p:cNvPicPr>
          <p:nvPr/>
        </p:nvPicPr>
        <p:blipFill>
          <a:blip r:embed="rId3"/>
          <a:stretch>
            <a:fillRect/>
          </a:stretch>
        </p:blipFill>
        <p:spPr>
          <a:xfrm>
            <a:off x="461384" y="1307805"/>
            <a:ext cx="4877987" cy="3158036"/>
          </a:xfrm>
          <a:prstGeom prst="rect">
            <a:avLst/>
          </a:prstGeom>
          <a:ln>
            <a:noFill/>
          </a:ln>
          <a:effectLst>
            <a:softEdge rad="112500"/>
          </a:effectLst>
        </p:spPr>
      </p:pic>
      <p:pic>
        <p:nvPicPr>
          <p:cNvPr id="5" name="图片 4">
            <a:extLst>
              <a:ext uri="{FF2B5EF4-FFF2-40B4-BE49-F238E27FC236}">
                <a16:creationId xmlns:a16="http://schemas.microsoft.com/office/drawing/2014/main" id="{BB5F4324-6410-480E-A128-70AE9BA877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788087483"/>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ïŝļidé"/>
          <p:cNvGrpSpPr/>
          <p:nvPr/>
        </p:nvGrpSpPr>
        <p:grpSpPr>
          <a:xfrm>
            <a:off x="1448324" y="1565262"/>
            <a:ext cx="1347853" cy="1471493"/>
            <a:chOff x="1556810" y="2889654"/>
            <a:chExt cx="1905000" cy="2079754"/>
          </a:xfrm>
        </p:grpSpPr>
        <p:grpSp>
          <p:nvGrpSpPr>
            <p:cNvPr id="69" name="îŝḷiḋé"/>
            <p:cNvGrpSpPr/>
            <p:nvPr/>
          </p:nvGrpSpPr>
          <p:grpSpPr>
            <a:xfrm>
              <a:off x="1556810" y="2889654"/>
              <a:ext cx="1905000" cy="1960650"/>
              <a:chOff x="5869897" y="6133268"/>
              <a:chExt cx="3809999" cy="3921300"/>
            </a:xfrm>
          </p:grpSpPr>
          <p:sp>
            <p:nvSpPr>
              <p:cNvPr id="71" name="ïṡḷîde"/>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sp>
            <p:nvSpPr>
              <p:cNvPr id="72" name="ísļîḋè"/>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grpSp>
        <p:sp>
          <p:nvSpPr>
            <p:cNvPr id="70"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cs typeface="+mn-ea"/>
                <a:sym typeface="+mn-lt"/>
              </a:endParaRPr>
            </a:p>
          </p:txBody>
        </p:sp>
      </p:grpSp>
      <p:grpSp>
        <p:nvGrpSpPr>
          <p:cNvPr id="49" name="îṣļïḓê"/>
          <p:cNvGrpSpPr/>
          <p:nvPr/>
        </p:nvGrpSpPr>
        <p:grpSpPr>
          <a:xfrm>
            <a:off x="3078665" y="1565262"/>
            <a:ext cx="1347853" cy="1471493"/>
            <a:chOff x="1556810" y="2889654"/>
            <a:chExt cx="1905000" cy="2079754"/>
          </a:xfrm>
        </p:grpSpPr>
        <p:grpSp>
          <p:nvGrpSpPr>
            <p:cNvPr id="65" name="ïṧľïḍê"/>
            <p:cNvGrpSpPr/>
            <p:nvPr/>
          </p:nvGrpSpPr>
          <p:grpSpPr>
            <a:xfrm>
              <a:off x="1556810" y="2889654"/>
              <a:ext cx="1905000" cy="1960650"/>
              <a:chOff x="5869897" y="6133268"/>
              <a:chExt cx="3809999" cy="3921300"/>
            </a:xfrm>
          </p:grpSpPr>
          <p:sp>
            <p:nvSpPr>
              <p:cNvPr id="67" name="isḻíďé"/>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sp>
            <p:nvSpPr>
              <p:cNvPr id="68" name="iṩļíḋè"/>
              <p:cNvSpPr/>
              <p:nvPr/>
            </p:nvSpPr>
            <p:spPr bwMode="auto">
              <a:xfrm>
                <a:off x="7338853" y="6885735"/>
                <a:ext cx="979368" cy="9648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grpSp>
        <p:sp>
          <p:nvSpPr>
            <p:cNvPr id="66" name="iş1íďè"/>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cs typeface="+mn-ea"/>
                <a:sym typeface="+mn-lt"/>
              </a:endParaRPr>
            </a:p>
          </p:txBody>
        </p:sp>
      </p:grpSp>
      <p:grpSp>
        <p:nvGrpSpPr>
          <p:cNvPr id="51" name="îšļïďê"/>
          <p:cNvGrpSpPr/>
          <p:nvPr/>
        </p:nvGrpSpPr>
        <p:grpSpPr>
          <a:xfrm>
            <a:off x="4709006" y="1565262"/>
            <a:ext cx="1347853" cy="1471493"/>
            <a:chOff x="1556810" y="2889654"/>
            <a:chExt cx="1905000" cy="2079754"/>
          </a:xfrm>
        </p:grpSpPr>
        <p:grpSp>
          <p:nvGrpSpPr>
            <p:cNvPr id="61" name="îṩļiḋê"/>
            <p:cNvGrpSpPr/>
            <p:nvPr/>
          </p:nvGrpSpPr>
          <p:grpSpPr>
            <a:xfrm>
              <a:off x="1556810" y="2889654"/>
              <a:ext cx="1905000" cy="1960650"/>
              <a:chOff x="5869897" y="6133268"/>
              <a:chExt cx="3809999" cy="3921300"/>
            </a:xfrm>
          </p:grpSpPr>
          <p:sp>
            <p:nvSpPr>
              <p:cNvPr id="63" name="ïşḷïḍe"/>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sp>
            <p:nvSpPr>
              <p:cNvPr id="64" name="íṧ1íḓe"/>
              <p:cNvSpPr/>
              <p:nvPr/>
            </p:nvSpPr>
            <p:spPr bwMode="auto">
              <a:xfrm>
                <a:off x="7314536" y="6888029"/>
                <a:ext cx="979367" cy="960270"/>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grpSp>
        <p:sp>
          <p:nvSpPr>
            <p:cNvPr id="62" name="iś1íḋê"/>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cs typeface="+mn-ea"/>
                <a:sym typeface="+mn-lt"/>
              </a:endParaRPr>
            </a:p>
          </p:txBody>
        </p:sp>
      </p:grpSp>
      <p:grpSp>
        <p:nvGrpSpPr>
          <p:cNvPr id="52" name="íṣļïḓè"/>
          <p:cNvGrpSpPr/>
          <p:nvPr/>
        </p:nvGrpSpPr>
        <p:grpSpPr>
          <a:xfrm>
            <a:off x="6339347" y="1565262"/>
            <a:ext cx="1347853" cy="1471493"/>
            <a:chOff x="1556810" y="2889654"/>
            <a:chExt cx="1905000" cy="2079754"/>
          </a:xfrm>
        </p:grpSpPr>
        <p:grpSp>
          <p:nvGrpSpPr>
            <p:cNvPr id="57" name="îṧľïḑe"/>
            <p:cNvGrpSpPr/>
            <p:nvPr/>
          </p:nvGrpSpPr>
          <p:grpSpPr>
            <a:xfrm>
              <a:off x="1556810" y="2889654"/>
              <a:ext cx="1905000" cy="1960650"/>
              <a:chOff x="5869897" y="6133268"/>
              <a:chExt cx="3809999" cy="3921300"/>
            </a:xfrm>
          </p:grpSpPr>
          <p:sp>
            <p:nvSpPr>
              <p:cNvPr id="59" name="íṧļíḑè"/>
              <p:cNvSpPr/>
              <p:nvPr/>
            </p:nvSpPr>
            <p:spPr>
              <a:xfrm>
                <a:off x="5869897" y="6133268"/>
                <a:ext cx="3809999" cy="3921300"/>
              </a:xfrm>
              <a:prstGeom prst="roundRect">
                <a:avLst>
                  <a:gd name="adj" fmla="val 3932"/>
                </a:avLst>
              </a:prstGeom>
              <a:solidFill>
                <a:schemeClr val="bg2"/>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sp>
            <p:nvSpPr>
              <p:cNvPr id="60" name="îs1îḋè"/>
              <p:cNvSpPr/>
              <p:nvPr/>
            </p:nvSpPr>
            <p:spPr bwMode="auto">
              <a:xfrm>
                <a:off x="7184041" y="6939473"/>
                <a:ext cx="979367" cy="85738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accent1"/>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grpSp>
        <p:sp>
          <p:nvSpPr>
            <p:cNvPr id="58" name="íṣ1iḓe"/>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a:solidFill>
                  <a:schemeClr val="accent2"/>
                </a:solidFill>
                <a:cs typeface="+mn-ea"/>
                <a:sym typeface="+mn-lt"/>
              </a:endParaRPr>
            </a:p>
          </p:txBody>
        </p:sp>
      </p:grpSp>
      <p:grpSp>
        <p:nvGrpSpPr>
          <p:cNvPr id="3" name="组合 2"/>
          <p:cNvGrpSpPr/>
          <p:nvPr/>
        </p:nvGrpSpPr>
        <p:grpSpPr>
          <a:xfrm>
            <a:off x="733425" y="3128275"/>
            <a:ext cx="7677150" cy="339770"/>
            <a:chOff x="733425" y="3128275"/>
            <a:chExt cx="7677150" cy="339770"/>
          </a:xfrm>
        </p:grpSpPr>
        <p:sp>
          <p:nvSpPr>
            <p:cNvPr id="45" name="ï$ľïḍè"/>
            <p:cNvSpPr/>
            <p:nvPr/>
          </p:nvSpPr>
          <p:spPr>
            <a:xfrm>
              <a:off x="733425" y="3248864"/>
              <a:ext cx="7677150" cy="94378"/>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a:solidFill>
                  <a:schemeClr val="accent2"/>
                </a:solidFill>
                <a:cs typeface="+mn-ea"/>
                <a:sym typeface="+mn-lt"/>
              </a:endParaRPr>
            </a:p>
          </p:txBody>
        </p:sp>
        <p:sp>
          <p:nvSpPr>
            <p:cNvPr id="53" name="iSľiḓê"/>
            <p:cNvSpPr/>
            <p:nvPr/>
          </p:nvSpPr>
          <p:spPr>
            <a:xfrm>
              <a:off x="5223744" y="3128275"/>
              <a:ext cx="339683" cy="339770"/>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a:solidFill>
                    <a:schemeClr val="accent2"/>
                  </a:solidFill>
                  <a:cs typeface="+mn-ea"/>
                  <a:sym typeface="+mn-lt"/>
                </a:rPr>
                <a:t>3</a:t>
              </a:r>
            </a:p>
          </p:txBody>
        </p:sp>
        <p:sp>
          <p:nvSpPr>
            <p:cNvPr id="54" name="îṣḻíḋê"/>
            <p:cNvSpPr/>
            <p:nvPr/>
          </p:nvSpPr>
          <p:spPr>
            <a:xfrm>
              <a:off x="3580573" y="3128275"/>
              <a:ext cx="339683" cy="339770"/>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chemeClr val="accent2"/>
                  </a:solidFill>
                  <a:cs typeface="+mn-ea"/>
                  <a:sym typeface="+mn-lt"/>
                </a:rPr>
                <a:t>2</a:t>
              </a:r>
            </a:p>
          </p:txBody>
        </p:sp>
        <p:sp>
          <p:nvSpPr>
            <p:cNvPr id="55" name="î$ḻîḍé"/>
            <p:cNvSpPr/>
            <p:nvPr/>
          </p:nvSpPr>
          <p:spPr>
            <a:xfrm>
              <a:off x="1937402" y="3128275"/>
              <a:ext cx="339683" cy="339770"/>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a:solidFill>
                    <a:schemeClr val="accent2"/>
                  </a:solidFill>
                  <a:cs typeface="+mn-ea"/>
                  <a:sym typeface="+mn-lt"/>
                </a:rPr>
                <a:t>1</a:t>
              </a:r>
            </a:p>
          </p:txBody>
        </p:sp>
        <p:sp>
          <p:nvSpPr>
            <p:cNvPr id="56" name="iṩlíḍè"/>
            <p:cNvSpPr/>
            <p:nvPr/>
          </p:nvSpPr>
          <p:spPr>
            <a:xfrm>
              <a:off x="6841255" y="3128275"/>
              <a:ext cx="339683" cy="339770"/>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a:solidFill>
                    <a:schemeClr val="accent2"/>
                  </a:solidFill>
                  <a:cs typeface="+mn-ea"/>
                  <a:sym typeface="+mn-lt"/>
                </a:rPr>
                <a:t>4</a:t>
              </a:r>
            </a:p>
          </p:txBody>
        </p:sp>
      </p:grpSp>
      <p:sp>
        <p:nvSpPr>
          <p:cNvPr id="73" name="文本框 51"/>
          <p:cNvSpPr txBox="1"/>
          <p:nvPr/>
        </p:nvSpPr>
        <p:spPr>
          <a:xfrm>
            <a:off x="1459602" y="2359116"/>
            <a:ext cx="1320942" cy="284693"/>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8.1CPU</a:t>
            </a:r>
            <a:r>
              <a:rPr lang="zh-CN" altLang="en-US"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的结构</a:t>
            </a:r>
          </a:p>
        </p:txBody>
      </p:sp>
      <p:sp>
        <p:nvSpPr>
          <p:cNvPr id="74" name="文本框 52"/>
          <p:cNvSpPr txBox="1"/>
          <p:nvPr/>
        </p:nvSpPr>
        <p:spPr>
          <a:xfrm>
            <a:off x="3111096" y="2359116"/>
            <a:ext cx="1320942" cy="284693"/>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8.2</a:t>
            </a:r>
            <a:r>
              <a:rPr lang="zh-CN" altLang="en-US"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指令系统</a:t>
            </a:r>
          </a:p>
        </p:txBody>
      </p:sp>
      <p:sp>
        <p:nvSpPr>
          <p:cNvPr id="75" name="文本框 53"/>
          <p:cNvSpPr txBox="1"/>
          <p:nvPr/>
        </p:nvSpPr>
        <p:spPr>
          <a:xfrm>
            <a:off x="4718987" y="2359116"/>
            <a:ext cx="1320942" cy="284693"/>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8.3</a:t>
            </a:r>
            <a:r>
              <a:rPr lang="zh-CN" altLang="en-US"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指令流水</a:t>
            </a:r>
          </a:p>
        </p:txBody>
      </p:sp>
      <p:sp>
        <p:nvSpPr>
          <p:cNvPr id="76" name="文本框 54"/>
          <p:cNvSpPr txBox="1"/>
          <p:nvPr/>
        </p:nvSpPr>
        <p:spPr>
          <a:xfrm>
            <a:off x="6371778" y="2359116"/>
            <a:ext cx="1320942" cy="284693"/>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8.4</a:t>
            </a:r>
            <a:r>
              <a:rPr lang="zh-CN" altLang="en-US" b="1" dirty="0">
                <a:solidFill>
                  <a:schemeClr val="tx1">
                    <a:lumMod val="65000"/>
                    <a:lumOff val="35000"/>
                  </a:schemeClr>
                </a:solidFill>
                <a:latin typeface="等线" panose="02010600030101010101" pitchFamily="2" charset="-122"/>
                <a:ea typeface="等线" panose="02010600030101010101" pitchFamily="2" charset="-122"/>
                <a:cs typeface="+mn-ea"/>
                <a:sym typeface="+mn-lt"/>
              </a:rPr>
              <a:t>中断系统</a:t>
            </a:r>
          </a:p>
        </p:txBody>
      </p:sp>
      <p:sp>
        <p:nvSpPr>
          <p:cNvPr id="81" name="文本框 23"/>
          <p:cNvSpPr txBox="1"/>
          <p:nvPr/>
        </p:nvSpPr>
        <p:spPr>
          <a:xfrm>
            <a:off x="3084372" y="659366"/>
            <a:ext cx="2600712" cy="500137"/>
          </a:xfrm>
          <a:prstGeom prst="rect">
            <a:avLst/>
          </a:prstGeom>
          <a:noFill/>
        </p:spPr>
        <p:txBody>
          <a:bodyPr wrap="none" lIns="68580" tIns="34290" rIns="68580" bIns="34290" rtlCol="0">
            <a:spAutoFit/>
          </a:bodyPr>
          <a:lstStyle/>
          <a:p>
            <a:r>
              <a:rPr lang="zh-CN" altLang="en-US" sz="2800" b="1" spc="300" dirty="0">
                <a:solidFill>
                  <a:schemeClr val="tx1">
                    <a:lumMod val="75000"/>
                    <a:lumOff val="25000"/>
                  </a:schemeClr>
                </a:solidFill>
                <a:cs typeface="+mn-ea"/>
                <a:sym typeface="+mn-lt"/>
              </a:rPr>
              <a:t>目录</a:t>
            </a:r>
            <a:r>
              <a:rPr lang="zh-CN" altLang="en-US" sz="2700" dirty="0">
                <a:solidFill>
                  <a:schemeClr val="tx1">
                    <a:lumMod val="75000"/>
                    <a:lumOff val="25000"/>
                  </a:schemeClr>
                </a:solidFill>
                <a:cs typeface="+mn-ea"/>
                <a:sym typeface="+mn-lt"/>
              </a:rPr>
              <a:t>  </a:t>
            </a:r>
            <a:r>
              <a:rPr lang="en-US" altLang="zh-CN" sz="2700" dirty="0">
                <a:solidFill>
                  <a:schemeClr val="tx1">
                    <a:lumMod val="75000"/>
                    <a:lumOff val="25000"/>
                  </a:schemeClr>
                </a:solidFill>
                <a:cs typeface="+mn-ea"/>
                <a:sym typeface="+mn-lt"/>
              </a:rPr>
              <a:t>CONTENTS</a:t>
            </a:r>
            <a:endParaRPr lang="zh-CN" altLang="en-US" sz="2700" dirty="0">
              <a:solidFill>
                <a:schemeClr val="tx1">
                  <a:lumMod val="75000"/>
                  <a:lumOff val="25000"/>
                </a:schemeClr>
              </a:solidFill>
              <a:cs typeface="+mn-ea"/>
              <a:sym typeface="+mn-lt"/>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arn(inVertical)">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par>
                                <p:cTn id="18" presetID="22" presetClass="entr" presetSubtype="4"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par>
                                <p:cTn id="21" presetID="22" presetClass="entr" presetSubtype="4"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par>
                                <p:cTn id="24" presetID="22" presetClass="entr" presetSubtype="4"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down)">
                                      <p:cBhvr>
                                        <p:cTn id="29" dur="500"/>
                                        <p:tgtEl>
                                          <p:spTgt spid="7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down)">
                                      <p:cBhvr>
                                        <p:cTn id="32" dur="500"/>
                                        <p:tgtEl>
                                          <p:spTgt spid="7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down)">
                                      <p:cBhvr>
                                        <p:cTn id="35" dur="500"/>
                                        <p:tgtEl>
                                          <p:spTgt spid="7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down)">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64257"/>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25" normalizeH="0" baseline="0" noProof="0" dirty="0">
                <a:ln>
                  <a:noFill/>
                </a:ln>
                <a:solidFill>
                  <a:srgbClr val="333333"/>
                </a:solidFill>
                <a:effectLst/>
                <a:uLnTx/>
                <a:uFillTx/>
                <a:latin typeface="字魂59号-创粗黑"/>
                <a:cs typeface="+mn-ea"/>
                <a:sym typeface="+mn-lt"/>
              </a:rPr>
              <a:t>指令周期流程</a:t>
            </a:r>
            <a:endPar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endParaRPr>
          </a:p>
        </p:txBody>
      </p:sp>
      <p:sp>
        <p:nvSpPr>
          <p:cNvPr id="8" name="文本框 7">
            <a:extLst>
              <a:ext uri="{FF2B5EF4-FFF2-40B4-BE49-F238E27FC236}">
                <a16:creationId xmlns:a16="http://schemas.microsoft.com/office/drawing/2014/main" id="{FA8C9185-4447-4A34-9A2F-8A2D639FCD04}"/>
              </a:ext>
            </a:extLst>
          </p:cNvPr>
          <p:cNvSpPr txBox="1"/>
          <p:nvPr/>
        </p:nvSpPr>
        <p:spPr>
          <a:xfrm>
            <a:off x="5447668" y="1446028"/>
            <a:ext cx="2569281" cy="203132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字魂59号-创粗黑"/>
                <a:cs typeface="+mn-cs"/>
              </a:rPr>
              <a:t>通常，指令周期的流程可以通过该流程图表示。</a:t>
            </a:r>
            <a:endParaRPr kumimoji="0" lang="en-US" altLang="zh-CN" sz="1800" b="1" i="0" u="none" strike="noStrike" kern="1200" cap="none" spc="0" normalizeH="0" baseline="0" noProof="0" dirty="0">
              <a:ln>
                <a:noFill/>
              </a:ln>
              <a:solidFill>
                <a:srgbClr val="000000"/>
              </a:solidFill>
              <a:effectLst/>
              <a:uLnTx/>
              <a:uFillTx/>
              <a:latin typeface="字魂59号-创粗黑"/>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sz="1800" b="1" dirty="0">
              <a:solidFill>
                <a:srgbClr val="000000"/>
              </a:solidFill>
              <a:latin typeface="字魂59号-创粗黑"/>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800" b="1" dirty="0">
                <a:solidFill>
                  <a:srgbClr val="000000"/>
                </a:solidFill>
                <a:latin typeface="字魂59号-创粗黑"/>
              </a:rPr>
              <a:t>在</a:t>
            </a:r>
            <a:r>
              <a:rPr lang="en-US" altLang="zh-CN" sz="1800" b="1" dirty="0">
                <a:solidFill>
                  <a:srgbClr val="000000"/>
                </a:solidFill>
                <a:latin typeface="字魂59号-创粗黑"/>
              </a:rPr>
              <a:t>CPU</a:t>
            </a:r>
            <a:r>
              <a:rPr lang="zh-CN" altLang="en-US" sz="1800" b="1" dirty="0">
                <a:solidFill>
                  <a:srgbClr val="000000"/>
                </a:solidFill>
                <a:latin typeface="字魂59号-创粗黑"/>
              </a:rPr>
              <a:t>内部由这四个标志触发器实现，当</a:t>
            </a:r>
            <a:r>
              <a:rPr lang="en-US" altLang="zh-CN" sz="1800" b="1" dirty="0">
                <a:solidFill>
                  <a:srgbClr val="000000"/>
                </a:solidFill>
                <a:latin typeface="字魂59号-创粗黑"/>
              </a:rPr>
              <a:t>D</a:t>
            </a:r>
            <a:r>
              <a:rPr lang="zh-CN" altLang="en-US" sz="1800" b="1" dirty="0">
                <a:solidFill>
                  <a:srgbClr val="000000"/>
                </a:solidFill>
                <a:latin typeface="字魂59号-创粗黑"/>
              </a:rPr>
              <a:t>触发器的信号为</a:t>
            </a:r>
            <a:r>
              <a:rPr lang="en-US" altLang="zh-CN" sz="1800" b="1" dirty="0">
                <a:solidFill>
                  <a:srgbClr val="000000"/>
                </a:solidFill>
                <a:latin typeface="字魂59号-创粗黑"/>
              </a:rPr>
              <a:t>1</a:t>
            </a:r>
            <a:r>
              <a:rPr lang="zh-CN" altLang="en-US" sz="1800" b="1" dirty="0">
                <a:solidFill>
                  <a:srgbClr val="000000"/>
                </a:solidFill>
                <a:latin typeface="字魂59号-创粗黑"/>
              </a:rPr>
              <a:t>时，所对应周期有效。</a:t>
            </a:r>
            <a:endParaRPr kumimoji="0" lang="zh-CN" altLang="en-US" sz="1800" b="1" i="0" u="none" strike="noStrike" kern="1200" cap="none" spc="0" normalizeH="0" baseline="0" noProof="0" dirty="0">
              <a:ln>
                <a:noFill/>
              </a:ln>
              <a:solidFill>
                <a:srgbClr val="000000"/>
              </a:solidFill>
              <a:effectLst/>
              <a:uLnTx/>
              <a:uFillTx/>
              <a:latin typeface="字魂59号-创粗黑"/>
              <a:cs typeface="+mn-cs"/>
            </a:endParaRPr>
          </a:p>
        </p:txBody>
      </p:sp>
      <p:pic>
        <p:nvPicPr>
          <p:cNvPr id="3" name="图片 2">
            <a:extLst>
              <a:ext uri="{FF2B5EF4-FFF2-40B4-BE49-F238E27FC236}">
                <a16:creationId xmlns:a16="http://schemas.microsoft.com/office/drawing/2014/main" id="{2395BD6B-72C1-4F0F-AB57-246C5BB0C070}"/>
              </a:ext>
            </a:extLst>
          </p:cNvPr>
          <p:cNvPicPr>
            <a:picLocks noChangeAspect="1"/>
          </p:cNvPicPr>
          <p:nvPr/>
        </p:nvPicPr>
        <p:blipFill>
          <a:blip r:embed="rId3"/>
          <a:stretch>
            <a:fillRect/>
          </a:stretch>
        </p:blipFill>
        <p:spPr>
          <a:xfrm>
            <a:off x="474756" y="1112836"/>
            <a:ext cx="4818595" cy="3854876"/>
          </a:xfrm>
          <a:prstGeom prst="rect">
            <a:avLst/>
          </a:prstGeom>
          <a:ln>
            <a:noFill/>
          </a:ln>
          <a:effectLst>
            <a:softEdge rad="112500"/>
          </a:effectLst>
        </p:spPr>
      </p:pic>
      <p:pic>
        <p:nvPicPr>
          <p:cNvPr id="4" name="图片 3">
            <a:extLst>
              <a:ext uri="{FF2B5EF4-FFF2-40B4-BE49-F238E27FC236}">
                <a16:creationId xmlns:a16="http://schemas.microsoft.com/office/drawing/2014/main" id="{25489AF8-5D49-4DE8-B423-E73519E46EBB}"/>
              </a:ext>
            </a:extLst>
          </p:cNvPr>
          <p:cNvPicPr>
            <a:picLocks noChangeAspect="1"/>
          </p:cNvPicPr>
          <p:nvPr/>
        </p:nvPicPr>
        <p:blipFill>
          <a:blip r:embed="rId4"/>
          <a:stretch>
            <a:fillRect/>
          </a:stretch>
        </p:blipFill>
        <p:spPr>
          <a:xfrm>
            <a:off x="4757269" y="3496695"/>
            <a:ext cx="3950078" cy="1256983"/>
          </a:xfrm>
          <a:prstGeom prst="rect">
            <a:avLst/>
          </a:prstGeom>
        </p:spPr>
      </p:pic>
      <p:pic>
        <p:nvPicPr>
          <p:cNvPr id="6" name="图片 5">
            <a:extLst>
              <a:ext uri="{FF2B5EF4-FFF2-40B4-BE49-F238E27FC236}">
                <a16:creationId xmlns:a16="http://schemas.microsoft.com/office/drawing/2014/main" id="{4835BE5E-2DA9-451D-B8C8-99F44506A8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437792012"/>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64257"/>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225" normalizeH="0" baseline="0" noProof="0" dirty="0">
                <a:ln>
                  <a:noFill/>
                </a:ln>
                <a:solidFill>
                  <a:srgbClr val="333333"/>
                </a:solidFill>
                <a:effectLst/>
                <a:uLnTx/>
                <a:uFillTx/>
                <a:latin typeface="字魂59号-创粗黑"/>
                <a:cs typeface="+mn-ea"/>
                <a:sym typeface="+mn-lt"/>
              </a:rPr>
              <a:t>指令周期数据流</a:t>
            </a:r>
            <a:endPar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endParaRPr>
          </a:p>
        </p:txBody>
      </p:sp>
      <p:sp>
        <p:nvSpPr>
          <p:cNvPr id="8" name="文本框 7">
            <a:extLst>
              <a:ext uri="{FF2B5EF4-FFF2-40B4-BE49-F238E27FC236}">
                <a16:creationId xmlns:a16="http://schemas.microsoft.com/office/drawing/2014/main" id="{FA8C9185-4447-4A34-9A2F-8A2D639FCD04}"/>
              </a:ext>
            </a:extLst>
          </p:cNvPr>
          <p:cNvSpPr txBox="1"/>
          <p:nvPr/>
        </p:nvSpPr>
        <p:spPr>
          <a:xfrm>
            <a:off x="5447668" y="1453979"/>
            <a:ext cx="2569281" cy="286232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字魂59号-创粗黑"/>
                <a:cs typeface="+mn-cs"/>
              </a:rPr>
              <a:t>PC</a:t>
            </a:r>
            <a:r>
              <a:rPr kumimoji="0" lang="zh-CN" altLang="en-US" sz="1800" b="1" i="0" u="none" strike="noStrike" kern="1200" cap="none" spc="0" normalizeH="0" baseline="0" noProof="0" dirty="0">
                <a:ln>
                  <a:noFill/>
                </a:ln>
                <a:solidFill>
                  <a:srgbClr val="000000"/>
                </a:solidFill>
                <a:effectLst/>
                <a:uLnTx/>
                <a:uFillTx/>
                <a:latin typeface="字魂59号-创粗黑"/>
                <a:cs typeface="+mn-cs"/>
              </a:rPr>
              <a:t>存放要取得指令地址，将其送至</a:t>
            </a:r>
            <a:r>
              <a:rPr kumimoji="0" lang="en-US" altLang="zh-CN" sz="1800" b="1" i="0" u="none" strike="noStrike" kern="1200" cap="none" spc="0" normalizeH="0" baseline="0" noProof="0" dirty="0">
                <a:ln>
                  <a:noFill/>
                </a:ln>
                <a:solidFill>
                  <a:srgbClr val="000000"/>
                </a:solidFill>
                <a:effectLst/>
                <a:uLnTx/>
                <a:uFillTx/>
                <a:latin typeface="字魂59号-创粗黑"/>
                <a:cs typeface="+mn-cs"/>
              </a:rPr>
              <a:t>MAR</a:t>
            </a:r>
            <a:r>
              <a:rPr kumimoji="0" lang="zh-CN" altLang="en-US" sz="1800" b="1" i="0" u="none" strike="noStrike" kern="1200" cap="none" spc="0" normalizeH="0" baseline="0" noProof="0" dirty="0">
                <a:ln>
                  <a:noFill/>
                </a:ln>
                <a:solidFill>
                  <a:srgbClr val="000000"/>
                </a:solidFill>
                <a:effectLst/>
                <a:uLnTx/>
                <a:uFillTx/>
                <a:latin typeface="字魂59号-创粗黑"/>
                <a:cs typeface="+mn-cs"/>
              </a:rPr>
              <a:t>，</a:t>
            </a:r>
            <a:r>
              <a:rPr kumimoji="0" lang="en-US" altLang="zh-CN" sz="1800" b="1" i="0" u="none" strike="noStrike" kern="1200" cap="none" spc="0" normalizeH="0" baseline="0" noProof="0" dirty="0">
                <a:ln>
                  <a:noFill/>
                </a:ln>
                <a:solidFill>
                  <a:srgbClr val="000000"/>
                </a:solidFill>
                <a:effectLst/>
                <a:uLnTx/>
                <a:uFillTx/>
                <a:latin typeface="字魂59号-创粗黑"/>
                <a:cs typeface="+mn-cs"/>
              </a:rPr>
              <a:t>CU</a:t>
            </a:r>
            <a:r>
              <a:rPr kumimoji="0" lang="zh-CN" altLang="en-US" sz="1800" b="1" i="0" u="none" strike="noStrike" kern="1200" cap="none" spc="0" normalizeH="0" baseline="0" noProof="0" dirty="0">
                <a:ln>
                  <a:noFill/>
                </a:ln>
                <a:solidFill>
                  <a:srgbClr val="000000"/>
                </a:solidFill>
                <a:effectLst/>
                <a:uLnTx/>
                <a:uFillTx/>
                <a:latin typeface="字魂59号-创粗黑"/>
                <a:cs typeface="+mn-cs"/>
              </a:rPr>
              <a:t>通知存储器寻找对应地址的指令，将指令送到数据总线。此时控制单元</a:t>
            </a:r>
            <a:r>
              <a:rPr kumimoji="0" lang="en-US" altLang="zh-CN" sz="1800" b="1" i="0" u="none" strike="noStrike" kern="1200" cap="none" spc="0" normalizeH="0" baseline="0" noProof="0" dirty="0">
                <a:ln>
                  <a:noFill/>
                </a:ln>
                <a:solidFill>
                  <a:srgbClr val="000000"/>
                </a:solidFill>
                <a:effectLst/>
                <a:uLnTx/>
                <a:uFillTx/>
                <a:latin typeface="字魂59号-创粗黑"/>
                <a:cs typeface="+mn-cs"/>
              </a:rPr>
              <a:t>CU</a:t>
            </a:r>
            <a:r>
              <a:rPr kumimoji="0" lang="zh-CN" altLang="en-US" sz="1800" b="1" i="0" u="none" strike="noStrike" kern="1200" cap="none" spc="0" normalizeH="0" baseline="0" noProof="0" dirty="0">
                <a:ln>
                  <a:noFill/>
                </a:ln>
                <a:solidFill>
                  <a:srgbClr val="000000"/>
                </a:solidFill>
                <a:effectLst/>
                <a:uLnTx/>
                <a:uFillTx/>
                <a:latin typeface="字魂59号-创粗黑"/>
                <a:cs typeface="+mn-cs"/>
              </a:rPr>
              <a:t>向控制总线发出命令，让</a:t>
            </a:r>
            <a:r>
              <a:rPr kumimoji="0" lang="en-US" altLang="zh-CN" sz="1800" b="1" i="0" u="none" strike="noStrike" kern="1200" cap="none" spc="0" normalizeH="0" baseline="0" noProof="0" dirty="0">
                <a:ln>
                  <a:noFill/>
                </a:ln>
                <a:solidFill>
                  <a:srgbClr val="000000"/>
                </a:solidFill>
                <a:effectLst/>
                <a:uLnTx/>
                <a:uFillTx/>
                <a:latin typeface="字魂59号-创粗黑"/>
                <a:cs typeface="+mn-cs"/>
              </a:rPr>
              <a:t>MDR</a:t>
            </a:r>
            <a:r>
              <a:rPr kumimoji="0" lang="zh-CN" altLang="en-US" sz="1800" b="1" i="0" u="none" strike="noStrike" kern="1200" cap="none" spc="0" normalizeH="0" baseline="0" noProof="0" dirty="0">
                <a:ln>
                  <a:noFill/>
                </a:ln>
                <a:solidFill>
                  <a:srgbClr val="000000"/>
                </a:solidFill>
                <a:effectLst/>
                <a:uLnTx/>
                <a:uFillTx/>
                <a:latin typeface="字魂59号-创粗黑"/>
                <a:cs typeface="+mn-cs"/>
              </a:rPr>
              <a:t>从数据总线读出指令，并送入指令寄存器，然后</a:t>
            </a:r>
            <a:r>
              <a:rPr lang="en-US" altLang="zh-CN" sz="1800" b="1" dirty="0">
                <a:solidFill>
                  <a:srgbClr val="000000"/>
                </a:solidFill>
                <a:latin typeface="字魂59号-创粗黑"/>
              </a:rPr>
              <a:t>CU</a:t>
            </a:r>
            <a:r>
              <a:rPr lang="zh-CN" altLang="en-US" sz="1800" b="1" dirty="0">
                <a:solidFill>
                  <a:srgbClr val="000000"/>
                </a:solidFill>
                <a:latin typeface="字魂59号-创粗黑"/>
              </a:rPr>
              <a:t>控制</a:t>
            </a:r>
            <a:r>
              <a:rPr lang="en-US" altLang="zh-CN" sz="1800" b="1" dirty="0">
                <a:solidFill>
                  <a:srgbClr val="000000"/>
                </a:solidFill>
                <a:latin typeface="字魂59号-创粗黑"/>
              </a:rPr>
              <a:t>PC+1</a:t>
            </a:r>
            <a:r>
              <a:rPr lang="zh-CN" altLang="en-US" sz="1800" b="1" dirty="0">
                <a:solidFill>
                  <a:srgbClr val="000000"/>
                </a:solidFill>
                <a:latin typeface="字魂59号-创粗黑"/>
              </a:rPr>
              <a:t>，形成下一条指令的地址。</a:t>
            </a:r>
            <a:endParaRPr kumimoji="0" lang="zh-CN" altLang="en-US" sz="1800" b="1" i="0" u="none" strike="noStrike" kern="1200" cap="none" spc="0" normalizeH="0" baseline="0" noProof="0" dirty="0">
              <a:ln>
                <a:noFill/>
              </a:ln>
              <a:solidFill>
                <a:srgbClr val="000000"/>
              </a:solidFill>
              <a:effectLst/>
              <a:uLnTx/>
              <a:uFillTx/>
              <a:latin typeface="字魂59号-创粗黑"/>
              <a:cs typeface="+mn-cs"/>
            </a:endParaRPr>
          </a:p>
        </p:txBody>
      </p:sp>
      <p:pic>
        <p:nvPicPr>
          <p:cNvPr id="2" name="图片 1">
            <a:extLst>
              <a:ext uri="{FF2B5EF4-FFF2-40B4-BE49-F238E27FC236}">
                <a16:creationId xmlns:a16="http://schemas.microsoft.com/office/drawing/2014/main" id="{6FDC8088-1971-49F0-94E5-23B51BC7BD75}"/>
              </a:ext>
            </a:extLst>
          </p:cNvPr>
          <p:cNvPicPr>
            <a:picLocks noChangeAspect="1"/>
          </p:cNvPicPr>
          <p:nvPr/>
        </p:nvPicPr>
        <p:blipFill>
          <a:blip r:embed="rId3"/>
          <a:stretch>
            <a:fillRect/>
          </a:stretch>
        </p:blipFill>
        <p:spPr>
          <a:xfrm>
            <a:off x="436653" y="1446028"/>
            <a:ext cx="4854737" cy="2837534"/>
          </a:xfrm>
          <a:prstGeom prst="rect">
            <a:avLst/>
          </a:prstGeom>
          <a:ln>
            <a:noFill/>
          </a:ln>
          <a:effectLst>
            <a:softEdge rad="112500"/>
          </a:effectLst>
        </p:spPr>
      </p:pic>
      <p:pic>
        <p:nvPicPr>
          <p:cNvPr id="5" name="图片 4">
            <a:extLst>
              <a:ext uri="{FF2B5EF4-FFF2-40B4-BE49-F238E27FC236}">
                <a16:creationId xmlns:a16="http://schemas.microsoft.com/office/drawing/2014/main" id="{033686C2-35AE-4DC6-931E-0E8A89E23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 name="矩形 2">
            <a:extLst>
              <a:ext uri="{FF2B5EF4-FFF2-40B4-BE49-F238E27FC236}">
                <a16:creationId xmlns:a16="http://schemas.microsoft.com/office/drawing/2014/main" id="{FD151D39-7328-4E8C-A2DF-C2CA8F4B4BD0}"/>
              </a:ext>
            </a:extLst>
          </p:cNvPr>
          <p:cNvSpPr/>
          <p:nvPr/>
        </p:nvSpPr>
        <p:spPr>
          <a:xfrm>
            <a:off x="977307" y="992314"/>
            <a:ext cx="2339102" cy="461665"/>
          </a:xfrm>
          <a:prstGeom prst="rect">
            <a:avLst/>
          </a:prstGeom>
          <a:noFill/>
        </p:spPr>
        <p:txBody>
          <a:bodyPr wrap="none" lIns="91440" tIns="45720" rIns="91440" bIns="45720">
            <a:spAutoFit/>
          </a:bodyPr>
          <a:lstStyle/>
          <a:p>
            <a:pPr algn="ctr"/>
            <a:r>
              <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以取指周期为例</a:t>
            </a:r>
          </a:p>
        </p:txBody>
      </p:sp>
    </p:spTree>
    <p:extLst>
      <p:ext uri="{BB962C8B-B14F-4D97-AF65-F5344CB8AC3E}">
        <p14:creationId xmlns:p14="http://schemas.microsoft.com/office/powerpoint/2010/main" val="3775881036"/>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5400000">
            <a:off x="1019409" y="757593"/>
            <a:ext cx="3041233" cy="3597458"/>
            <a:chOff x="1967542" y="991717"/>
            <a:chExt cx="3217334" cy="3805767"/>
          </a:xfrm>
        </p:grpSpPr>
        <p:grpSp>
          <p:nvGrpSpPr>
            <p:cNvPr id="13" name="组合 12"/>
            <p:cNvGrpSpPr/>
            <p:nvPr/>
          </p:nvGrpSpPr>
          <p:grpSpPr>
            <a:xfrm>
              <a:off x="1967542" y="991717"/>
              <a:ext cx="3217334" cy="3805767"/>
              <a:chOff x="1475656" y="743787"/>
              <a:chExt cx="2413000" cy="2854325"/>
            </a:xfrm>
          </p:grpSpPr>
          <p:sp>
            <p:nvSpPr>
              <p:cNvPr id="17"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sp>
            <p:nvSpPr>
              <p:cNvPr id="18"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BE202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gr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cs typeface="+mn-ea"/>
                    <a:sym typeface="+mn-lt"/>
                  </a:rPr>
                  <a:t>Contents</a:t>
                </a:r>
              </a:p>
            </p:txBody>
          </p:sp>
          <p:sp>
            <p:nvSpPr>
              <p:cNvPr id="16" name="Rectangle 9"/>
              <p:cNvSpPr/>
              <p:nvPr/>
            </p:nvSpPr>
            <p:spPr>
              <a:xfrm rot="16200000">
                <a:off x="3720862" y="803083"/>
                <a:ext cx="1773364" cy="692497"/>
              </a:xfrm>
              <a:prstGeom prst="rect">
                <a:avLst/>
              </a:prstGeom>
            </p:spPr>
            <p:txBody>
              <a:bodyPr wrap="square">
                <a:normAutofit/>
              </a:bodyPr>
              <a:lstStyle/>
              <a:p>
                <a:pPr algn="ctr" defTabSz="913765"/>
                <a:r>
                  <a:rPr lang="en-US" altLang="zh-CN" sz="4000" b="1" kern="0" dirty="0">
                    <a:solidFill>
                      <a:schemeClr val="bg1"/>
                    </a:solidFill>
                    <a:cs typeface="+mn-ea"/>
                    <a:sym typeface="+mn-lt"/>
                  </a:rPr>
                  <a:t>PART 03</a:t>
                </a:r>
                <a:endParaRPr lang="zh-CN" altLang="en-US" sz="4000" b="1" kern="0" dirty="0">
                  <a:solidFill>
                    <a:schemeClr val="bg1"/>
                  </a:solidFill>
                  <a:cs typeface="+mn-ea"/>
                  <a:sym typeface="+mn-lt"/>
                </a:endParaRPr>
              </a:p>
            </p:txBody>
          </p:sp>
        </p:grpSp>
      </p:grpSp>
      <p:sp>
        <p:nvSpPr>
          <p:cNvPr id="19" name="矩形 18"/>
          <p:cNvSpPr/>
          <p:nvPr/>
        </p:nvSpPr>
        <p:spPr>
          <a:xfrm>
            <a:off x="4575842" y="2052405"/>
            <a:ext cx="3550741" cy="807085"/>
          </a:xfrm>
          <a:prstGeom prst="rect">
            <a:avLst/>
          </a:prstGeom>
        </p:spPr>
        <p:txBody>
          <a:bodyPr wrap="square" lIns="68580" tIns="34290" rIns="68580" bIns="34290">
            <a:spAutoFit/>
          </a:bodyPr>
          <a:lstStyle/>
          <a:p>
            <a:pPr algn="ctr">
              <a:lnSpc>
                <a:spcPct val="150000"/>
              </a:lnSpc>
              <a:defRPr/>
            </a:pPr>
            <a:r>
              <a:rPr lang="zh-CN" altLang="en-US" sz="3200" b="1" spc="225" dirty="0">
                <a:solidFill>
                  <a:srgbClr val="333333"/>
                </a:solidFill>
                <a:cs typeface="+mn-ea"/>
                <a:sym typeface="+mn-lt"/>
              </a:rPr>
              <a:t>指令流水</a:t>
            </a:r>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4"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ox(in)">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63830" y="418578"/>
            <a:ext cx="3603567" cy="382797"/>
            <a:chOff x="3456709" y="686363"/>
            <a:chExt cx="4804756" cy="510395"/>
          </a:xfrm>
        </p:grpSpPr>
        <p:grpSp>
          <p:nvGrpSpPr>
            <p:cNvPr id="3" name="组合 2"/>
            <p:cNvGrpSpPr/>
            <p:nvPr/>
          </p:nvGrpSpPr>
          <p:grpSpPr>
            <a:xfrm>
              <a:off x="4785977" y="686363"/>
              <a:ext cx="2125490" cy="510395"/>
              <a:chOff x="4785977" y="686363"/>
              <a:chExt cx="2125490" cy="510395"/>
            </a:xfrm>
          </p:grpSpPr>
          <p:sp>
            <p:nvSpPr>
              <p:cNvPr id="4" name="文本框 2"/>
              <p:cNvSpPr txBox="1"/>
              <p:nvPr/>
            </p:nvSpPr>
            <p:spPr>
              <a:xfrm>
                <a:off x="4785977" y="686363"/>
                <a:ext cx="2125490" cy="491066"/>
              </a:xfrm>
              <a:prstGeom prst="rect">
                <a:avLst/>
              </a:prstGeom>
              <a:noFill/>
            </p:spPr>
            <p:txBody>
              <a:bodyPr wrap="square" rtlCol="0">
                <a:spAutoFit/>
              </a:bodyPr>
              <a:lstStyle/>
              <a:p>
                <a:pPr algn="ctr"/>
                <a:r>
                  <a:rPr lang="en-US" altLang="zh-CN" sz="1800" b="1" dirty="0">
                    <a:cs typeface="+mn-ea"/>
                    <a:sym typeface="+mn-lt"/>
                  </a:rPr>
                  <a:t>8.3</a:t>
                </a:r>
                <a:r>
                  <a:rPr lang="zh-CN" altLang="en-US" sz="1800" b="1" dirty="0">
                    <a:cs typeface="+mn-ea"/>
                    <a:sym typeface="+mn-lt"/>
                  </a:rPr>
                  <a:t>指令流水 </a:t>
                </a:r>
              </a:p>
            </p:txBody>
          </p:sp>
          <p:sp>
            <p:nvSpPr>
              <p:cNvPr id="5" name="TextBox 16"/>
              <p:cNvSpPr txBox="1"/>
              <p:nvPr/>
            </p:nvSpPr>
            <p:spPr>
              <a:xfrm>
                <a:off x="5060630" y="1094166"/>
                <a:ext cx="1755806" cy="102592"/>
              </a:xfrm>
              <a:prstGeom prst="rect">
                <a:avLst/>
              </a:prstGeom>
              <a:noFill/>
            </p:spPr>
            <p:txBody>
              <a:bodyPr wrap="square" lIns="0" tIns="0" rIns="0" bIns="0" rtlCol="0" anchor="t">
                <a:spAutoFit/>
              </a:bodyPr>
              <a:lstStyle/>
              <a:p>
                <a:pPr defTabSz="913765">
                  <a:spcBef>
                    <a:spcPct val="20000"/>
                  </a:spcBef>
                  <a:defRPr/>
                </a:pPr>
                <a:r>
                  <a:rPr lang="en-US" sz="500" dirty="0">
                    <a:cs typeface="+mn-ea"/>
                    <a:sym typeface="+mn-lt"/>
                  </a:rPr>
                  <a:t>There are many variations of passages</a:t>
                </a:r>
              </a:p>
            </p:txBody>
          </p:sp>
        </p:grpSp>
        <p:cxnSp>
          <p:nvCxnSpPr>
            <p:cNvPr id="6" name="直接连接符 5"/>
            <p:cNvCxnSpPr/>
            <p:nvPr/>
          </p:nvCxnSpPr>
          <p:spPr>
            <a:xfrm>
              <a:off x="34567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1143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0" name="Group 22"/>
          <p:cNvGrpSpPr/>
          <p:nvPr/>
        </p:nvGrpSpPr>
        <p:grpSpPr>
          <a:xfrm>
            <a:off x="7141113" y="1559465"/>
            <a:ext cx="685800" cy="685800"/>
            <a:chOff x="9521484" y="1810084"/>
            <a:chExt cx="914400" cy="914400"/>
          </a:xfrm>
        </p:grpSpPr>
        <p:sp>
          <p:nvSpPr>
            <p:cNvPr id="51" name="Oval 21"/>
            <p:cNvSpPr/>
            <p:nvPr/>
          </p:nvSpPr>
          <p:spPr>
            <a:xfrm>
              <a:off x="9521484" y="1810084"/>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52" name="Freeform 23"/>
            <p:cNvSpPr>
              <a:spLocks noEditPoints="1"/>
            </p:cNvSpPr>
            <p:nvPr/>
          </p:nvSpPr>
          <p:spPr bwMode="auto">
            <a:xfrm>
              <a:off x="9818387" y="2085996"/>
              <a:ext cx="320594" cy="362576"/>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nvGrpSpPr>
          <p:cNvPr id="53" name="Group 17"/>
          <p:cNvGrpSpPr/>
          <p:nvPr/>
        </p:nvGrpSpPr>
        <p:grpSpPr>
          <a:xfrm>
            <a:off x="5426466" y="1559465"/>
            <a:ext cx="685800" cy="685800"/>
            <a:chOff x="6933028" y="1810084"/>
            <a:chExt cx="914400" cy="914400"/>
          </a:xfrm>
        </p:grpSpPr>
        <p:sp>
          <p:nvSpPr>
            <p:cNvPr id="54" name="Oval 20"/>
            <p:cNvSpPr/>
            <p:nvPr/>
          </p:nvSpPr>
          <p:spPr>
            <a:xfrm>
              <a:off x="6933028" y="1810084"/>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55" name="Freeform 24"/>
            <p:cNvSpPr>
              <a:spLocks noEditPoints="1"/>
            </p:cNvSpPr>
            <p:nvPr/>
          </p:nvSpPr>
          <p:spPr bwMode="auto">
            <a:xfrm>
              <a:off x="7217527" y="2069775"/>
              <a:ext cx="345401" cy="395018"/>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nvGrpSpPr>
          <p:cNvPr id="8" name="Group 15"/>
          <p:cNvGrpSpPr/>
          <p:nvPr/>
        </p:nvGrpSpPr>
        <p:grpSpPr>
          <a:xfrm>
            <a:off x="1317087" y="1559465"/>
            <a:ext cx="685800" cy="685800"/>
            <a:chOff x="1756116" y="1810084"/>
            <a:chExt cx="914400" cy="914400"/>
          </a:xfrm>
        </p:grpSpPr>
        <p:sp>
          <p:nvSpPr>
            <p:cNvPr id="9" name="Oval 18"/>
            <p:cNvSpPr/>
            <p:nvPr/>
          </p:nvSpPr>
          <p:spPr>
            <a:xfrm>
              <a:off x="1756116" y="1810084"/>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0" name="Freeform 25"/>
            <p:cNvSpPr>
              <a:spLocks noEditPoints="1"/>
            </p:cNvSpPr>
            <p:nvPr/>
          </p:nvSpPr>
          <p:spPr bwMode="auto">
            <a:xfrm>
              <a:off x="2074965" y="2048784"/>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nvGrpSpPr>
          <p:cNvPr id="11" name="Group 16"/>
          <p:cNvGrpSpPr/>
          <p:nvPr/>
        </p:nvGrpSpPr>
        <p:grpSpPr>
          <a:xfrm>
            <a:off x="3258429" y="1559465"/>
            <a:ext cx="685800" cy="685800"/>
            <a:chOff x="4344572" y="1810084"/>
            <a:chExt cx="914400" cy="914400"/>
          </a:xfrm>
        </p:grpSpPr>
        <p:sp>
          <p:nvSpPr>
            <p:cNvPr id="12" name="Oval 19"/>
            <p:cNvSpPr/>
            <p:nvPr/>
          </p:nvSpPr>
          <p:spPr>
            <a:xfrm>
              <a:off x="4344572" y="1810084"/>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3" name="Freeform 26"/>
            <p:cNvSpPr>
              <a:spLocks noEditPoints="1"/>
            </p:cNvSpPr>
            <p:nvPr/>
          </p:nvSpPr>
          <p:spPr bwMode="auto">
            <a:xfrm>
              <a:off x="4618575" y="2072638"/>
              <a:ext cx="366393"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grpSp>
      <p:grpSp>
        <p:nvGrpSpPr>
          <p:cNvPr id="14" name="Group 35"/>
          <p:cNvGrpSpPr/>
          <p:nvPr/>
        </p:nvGrpSpPr>
        <p:grpSpPr>
          <a:xfrm>
            <a:off x="781399" y="2119222"/>
            <a:ext cx="1757177" cy="956777"/>
            <a:chOff x="1041864" y="2704228"/>
            <a:chExt cx="2342903" cy="1275700"/>
          </a:xfrm>
        </p:grpSpPr>
        <p:sp>
          <p:nvSpPr>
            <p:cNvPr id="15" name="TextBox 62"/>
            <p:cNvSpPr txBox="1"/>
            <p:nvPr/>
          </p:nvSpPr>
          <p:spPr>
            <a:xfrm>
              <a:off x="1748494" y="2704228"/>
              <a:ext cx="929640" cy="778085"/>
            </a:xfrm>
            <a:prstGeom prst="rect">
              <a:avLst/>
            </a:prstGeom>
            <a:noFill/>
          </p:spPr>
          <p:txBody>
            <a:bodyPr wrap="none" rtlCol="0">
              <a:spAutoFit/>
            </a:bodyPr>
            <a:lstStyle/>
            <a:p>
              <a:pPr algn="ctr">
                <a:lnSpc>
                  <a:spcPct val="200000"/>
                </a:lnSpc>
              </a:pPr>
              <a:r>
                <a:rPr lang="en-US" altLang="en-GB" sz="1600" b="1" dirty="0">
                  <a:cs typeface="+mn-ea"/>
                  <a:sym typeface="+mn-lt"/>
                </a:rPr>
                <a:t>8.3.1</a:t>
              </a:r>
              <a:endParaRPr lang="zh-CN" altLang="en-US" sz="1600" b="1" dirty="0">
                <a:cs typeface="+mn-ea"/>
                <a:sym typeface="+mn-lt"/>
              </a:endParaRPr>
            </a:p>
          </p:txBody>
        </p:sp>
        <p:sp>
          <p:nvSpPr>
            <p:cNvPr id="16" name="TextBox 63"/>
            <p:cNvSpPr txBox="1"/>
            <p:nvPr/>
          </p:nvSpPr>
          <p:spPr>
            <a:xfrm>
              <a:off x="1041864" y="3201843"/>
              <a:ext cx="2342903" cy="778085"/>
            </a:xfrm>
            <a:prstGeom prst="rect">
              <a:avLst/>
            </a:prstGeom>
            <a:noFill/>
          </p:spPr>
          <p:txBody>
            <a:bodyPr wrap="square" rtlCol="0">
              <a:spAutoFit/>
            </a:bodyPr>
            <a:lstStyle/>
            <a:p>
              <a:pPr algn="ctr">
                <a:lnSpc>
                  <a:spcPct val="200000"/>
                </a:lnSpc>
              </a:pPr>
              <a:r>
                <a:rPr lang="zh-CN" altLang="en-US" sz="1600" dirty="0">
                  <a:cs typeface="+mn-ea"/>
                  <a:sym typeface="+mn-lt"/>
                </a:rPr>
                <a:t>指令流水原理</a:t>
              </a:r>
            </a:p>
          </p:txBody>
        </p:sp>
      </p:grpSp>
      <p:grpSp>
        <p:nvGrpSpPr>
          <p:cNvPr id="17" name="Group 39"/>
          <p:cNvGrpSpPr/>
          <p:nvPr/>
        </p:nvGrpSpPr>
        <p:grpSpPr>
          <a:xfrm>
            <a:off x="2456180" y="2118995"/>
            <a:ext cx="2296795" cy="947308"/>
            <a:chOff x="3630319" y="2717061"/>
            <a:chExt cx="2342903" cy="1262534"/>
          </a:xfrm>
        </p:grpSpPr>
        <p:sp>
          <p:nvSpPr>
            <p:cNvPr id="18" name="TextBox 65"/>
            <p:cNvSpPr txBox="1"/>
            <p:nvPr/>
          </p:nvSpPr>
          <p:spPr>
            <a:xfrm>
              <a:off x="4336948" y="2717061"/>
              <a:ext cx="929640" cy="777752"/>
            </a:xfrm>
            <a:prstGeom prst="rect">
              <a:avLst/>
            </a:prstGeom>
            <a:noFill/>
          </p:spPr>
          <p:txBody>
            <a:bodyPr wrap="square" rtlCol="0">
              <a:spAutoFit/>
            </a:bodyPr>
            <a:lstStyle/>
            <a:p>
              <a:pPr algn="ctr">
                <a:lnSpc>
                  <a:spcPct val="200000"/>
                </a:lnSpc>
              </a:pPr>
              <a:r>
                <a:rPr lang="en-US" altLang="en-GB" sz="1600" b="1" dirty="0">
                  <a:cs typeface="+mn-ea"/>
                  <a:sym typeface="+mn-lt"/>
                </a:rPr>
                <a:t>8.3.2</a:t>
              </a:r>
            </a:p>
          </p:txBody>
        </p:sp>
        <p:sp>
          <p:nvSpPr>
            <p:cNvPr id="19" name="TextBox 66"/>
            <p:cNvSpPr txBox="1"/>
            <p:nvPr/>
          </p:nvSpPr>
          <p:spPr>
            <a:xfrm>
              <a:off x="3630319" y="3201843"/>
              <a:ext cx="2342903" cy="777752"/>
            </a:xfrm>
            <a:prstGeom prst="rect">
              <a:avLst/>
            </a:prstGeom>
            <a:noFill/>
          </p:spPr>
          <p:txBody>
            <a:bodyPr wrap="square" rtlCol="0">
              <a:spAutoFit/>
            </a:bodyPr>
            <a:lstStyle/>
            <a:p>
              <a:pPr algn="ctr">
                <a:lnSpc>
                  <a:spcPct val="200000"/>
                </a:lnSpc>
              </a:pPr>
              <a:r>
                <a:rPr lang="zh-CN" altLang="en-US" sz="1600" dirty="0">
                  <a:cs typeface="+mn-ea"/>
                  <a:sym typeface="+mn-lt"/>
                </a:rPr>
                <a:t>影响流水线性能的因素</a:t>
              </a:r>
            </a:p>
          </p:txBody>
        </p:sp>
      </p:grpSp>
      <p:grpSp>
        <p:nvGrpSpPr>
          <p:cNvPr id="68" name="Group 40"/>
          <p:cNvGrpSpPr/>
          <p:nvPr/>
        </p:nvGrpSpPr>
        <p:grpSpPr>
          <a:xfrm>
            <a:off x="4730757" y="2138470"/>
            <a:ext cx="2033270" cy="927735"/>
            <a:chOff x="6306829" y="2729894"/>
            <a:chExt cx="2711027" cy="1236978"/>
          </a:xfrm>
        </p:grpSpPr>
        <p:sp>
          <p:nvSpPr>
            <p:cNvPr id="69" name="TextBox 68"/>
            <p:cNvSpPr txBox="1"/>
            <p:nvPr/>
          </p:nvSpPr>
          <p:spPr>
            <a:xfrm>
              <a:off x="7197185" y="2729894"/>
              <a:ext cx="929640" cy="778085"/>
            </a:xfrm>
            <a:prstGeom prst="rect">
              <a:avLst/>
            </a:prstGeom>
            <a:noFill/>
          </p:spPr>
          <p:txBody>
            <a:bodyPr wrap="none" rtlCol="0">
              <a:spAutoFit/>
            </a:bodyPr>
            <a:lstStyle/>
            <a:p>
              <a:pPr algn="ctr">
                <a:lnSpc>
                  <a:spcPct val="200000"/>
                </a:lnSpc>
              </a:pPr>
              <a:r>
                <a:rPr lang="en-US" altLang="en-GB" sz="1600" b="1" dirty="0">
                  <a:cs typeface="+mn-ea"/>
                  <a:sym typeface="+mn-lt"/>
                </a:rPr>
                <a:t>8.3.3</a:t>
              </a:r>
            </a:p>
          </p:txBody>
        </p:sp>
        <p:sp>
          <p:nvSpPr>
            <p:cNvPr id="70" name="TextBox 69"/>
            <p:cNvSpPr txBox="1"/>
            <p:nvPr/>
          </p:nvSpPr>
          <p:spPr>
            <a:xfrm>
              <a:off x="6306829" y="3188787"/>
              <a:ext cx="2711027" cy="778085"/>
            </a:xfrm>
            <a:prstGeom prst="rect">
              <a:avLst/>
            </a:prstGeom>
            <a:noFill/>
          </p:spPr>
          <p:txBody>
            <a:bodyPr wrap="square" rtlCol="0">
              <a:spAutoFit/>
            </a:bodyPr>
            <a:lstStyle/>
            <a:p>
              <a:pPr algn="ctr">
                <a:lnSpc>
                  <a:spcPct val="200000"/>
                </a:lnSpc>
              </a:pPr>
              <a:r>
                <a:rPr lang="zh-CN" altLang="en-US" sz="1600" dirty="0">
                  <a:cs typeface="+mn-ea"/>
                  <a:sym typeface="+mn-lt"/>
                </a:rPr>
                <a:t>流水线中的多发技术</a:t>
              </a:r>
            </a:p>
          </p:txBody>
        </p:sp>
      </p:grpSp>
      <p:grpSp>
        <p:nvGrpSpPr>
          <p:cNvPr id="71" name="Group 41"/>
          <p:cNvGrpSpPr/>
          <p:nvPr/>
        </p:nvGrpSpPr>
        <p:grpSpPr>
          <a:xfrm>
            <a:off x="6606060" y="2138371"/>
            <a:ext cx="1757177" cy="928102"/>
            <a:chOff x="8907985" y="2717061"/>
            <a:chExt cx="2342903" cy="1237467"/>
          </a:xfrm>
        </p:grpSpPr>
        <p:sp>
          <p:nvSpPr>
            <p:cNvPr id="72" name="TextBox 71"/>
            <p:cNvSpPr txBox="1"/>
            <p:nvPr/>
          </p:nvSpPr>
          <p:spPr>
            <a:xfrm>
              <a:off x="9606149" y="2717061"/>
              <a:ext cx="929640" cy="778085"/>
            </a:xfrm>
            <a:prstGeom prst="rect">
              <a:avLst/>
            </a:prstGeom>
            <a:noFill/>
          </p:spPr>
          <p:txBody>
            <a:bodyPr wrap="none" rtlCol="0">
              <a:spAutoFit/>
            </a:bodyPr>
            <a:lstStyle/>
            <a:p>
              <a:pPr algn="ctr">
                <a:lnSpc>
                  <a:spcPct val="200000"/>
                </a:lnSpc>
              </a:pPr>
              <a:r>
                <a:rPr lang="en-US" altLang="en-GB" sz="1600" b="1" dirty="0">
                  <a:cs typeface="+mn-ea"/>
                  <a:sym typeface="+mn-lt"/>
                </a:rPr>
                <a:t>8.3.4</a:t>
              </a:r>
            </a:p>
          </p:txBody>
        </p:sp>
        <p:sp>
          <p:nvSpPr>
            <p:cNvPr id="73" name="TextBox 72"/>
            <p:cNvSpPr txBox="1"/>
            <p:nvPr/>
          </p:nvSpPr>
          <p:spPr>
            <a:xfrm>
              <a:off x="8907985" y="3176443"/>
              <a:ext cx="2342903" cy="778085"/>
            </a:xfrm>
            <a:prstGeom prst="rect">
              <a:avLst/>
            </a:prstGeom>
            <a:noFill/>
          </p:spPr>
          <p:txBody>
            <a:bodyPr wrap="square" rtlCol="0">
              <a:spAutoFit/>
            </a:bodyPr>
            <a:lstStyle/>
            <a:p>
              <a:pPr algn="ctr">
                <a:lnSpc>
                  <a:spcPct val="200000"/>
                </a:lnSpc>
              </a:pPr>
              <a:r>
                <a:rPr lang="zh-CN" altLang="en-US" sz="1600" dirty="0">
                  <a:cs typeface="+mn-ea"/>
                  <a:sym typeface="+mn-lt"/>
                </a:rPr>
                <a:t>流水线结构</a:t>
              </a:r>
            </a:p>
          </p:txBody>
        </p:sp>
      </p:grpSp>
      <p:cxnSp>
        <p:nvCxnSpPr>
          <p:cNvPr id="20" name="Straight Connector 36"/>
          <p:cNvCxnSpPr/>
          <p:nvPr/>
        </p:nvCxnSpPr>
        <p:spPr>
          <a:xfrm>
            <a:off x="2456088" y="1907219"/>
            <a:ext cx="0" cy="152687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37"/>
          <p:cNvCxnSpPr/>
          <p:nvPr/>
        </p:nvCxnSpPr>
        <p:spPr>
          <a:xfrm>
            <a:off x="4723765" y="1907219"/>
            <a:ext cx="0" cy="152687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38"/>
          <p:cNvCxnSpPr/>
          <p:nvPr/>
        </p:nvCxnSpPr>
        <p:spPr>
          <a:xfrm>
            <a:off x="6763923" y="1907219"/>
            <a:ext cx="0" cy="152687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down)">
                                      <p:cBhvr>
                                        <p:cTn id="12" dur="500"/>
                                        <p:tgtEl>
                                          <p:spTgt spid="14"/>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12" presetClass="entr" presetSubtype="1"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p:tgtEl>
                                          <p:spTgt spid="17"/>
                                        </p:tgtEl>
                                        <p:attrNameLst>
                                          <p:attrName>ppt_y</p:attrName>
                                        </p:attrNameLst>
                                      </p:cBhvr>
                                      <p:tavLst>
                                        <p:tav tm="0">
                                          <p:val>
                                            <p:strVal val="#ppt_y-#ppt_h*1.125000"/>
                                          </p:val>
                                        </p:tav>
                                        <p:tav tm="100000">
                                          <p:val>
                                            <p:strVal val="#ppt_y"/>
                                          </p:val>
                                        </p:tav>
                                      </p:tavLst>
                                    </p:anim>
                                    <p:animEffect transition="in" filter="wipe(down)">
                                      <p:cBhvr>
                                        <p:cTn id="21" dur="500"/>
                                        <p:tgtEl>
                                          <p:spTgt spid="17"/>
                                        </p:tgtEl>
                                      </p:cBhvr>
                                    </p:animEffect>
                                  </p:childTnLst>
                                </p:cTn>
                              </p:par>
                            </p:childTnLst>
                          </p:cTn>
                        </p:par>
                        <p:par>
                          <p:cTn id="22" fill="hold">
                            <p:stCondLst>
                              <p:cond delay="1000"/>
                            </p:stCondLst>
                            <p:childTnLst>
                              <p:par>
                                <p:cTn id="23" presetID="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par>
                                <p:cTn id="27" presetID="12" presetClass="entr" presetSubtype="1"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p:tgtEl>
                                          <p:spTgt spid="68"/>
                                        </p:tgtEl>
                                        <p:attrNameLst>
                                          <p:attrName>ppt_y</p:attrName>
                                        </p:attrNameLst>
                                      </p:cBhvr>
                                      <p:tavLst>
                                        <p:tav tm="0">
                                          <p:val>
                                            <p:strVal val="#ppt_y-#ppt_h*1.125000"/>
                                          </p:val>
                                        </p:tav>
                                        <p:tav tm="100000">
                                          <p:val>
                                            <p:strVal val="#ppt_y"/>
                                          </p:val>
                                        </p:tav>
                                      </p:tavLst>
                                    </p:anim>
                                    <p:animEffect transition="in" filter="wipe(down)">
                                      <p:cBhvr>
                                        <p:cTn id="30" dur="500"/>
                                        <p:tgtEl>
                                          <p:spTgt spid="68"/>
                                        </p:tgtEl>
                                      </p:cBhvr>
                                    </p:animEffect>
                                  </p:childTnLst>
                                </p:cTn>
                              </p:par>
                            </p:childTnLst>
                          </p:cTn>
                        </p:par>
                        <p:par>
                          <p:cTn id="31" fill="hold">
                            <p:stCondLst>
                              <p:cond delay="1500"/>
                            </p:stCondLst>
                            <p:childTnLst>
                              <p:par>
                                <p:cTn id="32" presetID="2" presetClass="entr" presetSubtype="4"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ppt_x"/>
                                          </p:val>
                                        </p:tav>
                                        <p:tav tm="100000">
                                          <p:val>
                                            <p:strVal val="#ppt_x"/>
                                          </p:val>
                                        </p:tav>
                                      </p:tavLst>
                                    </p:anim>
                                    <p:anim calcmode="lin" valueType="num">
                                      <p:cBhvr additive="base">
                                        <p:cTn id="35" dur="500" fill="hold"/>
                                        <p:tgtEl>
                                          <p:spTgt spid="50"/>
                                        </p:tgtEl>
                                        <p:attrNameLst>
                                          <p:attrName>ppt_y</p:attrName>
                                        </p:attrNameLst>
                                      </p:cBhvr>
                                      <p:tavLst>
                                        <p:tav tm="0">
                                          <p:val>
                                            <p:strVal val="1+#ppt_h/2"/>
                                          </p:val>
                                        </p:tav>
                                        <p:tav tm="100000">
                                          <p:val>
                                            <p:strVal val="#ppt_y"/>
                                          </p:val>
                                        </p:tav>
                                      </p:tavLst>
                                    </p:anim>
                                  </p:childTnLst>
                                </p:cTn>
                              </p:par>
                              <p:par>
                                <p:cTn id="36" presetID="12" presetClass="entr" presetSubtype="1"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p:tgtEl>
                                          <p:spTgt spid="71"/>
                                        </p:tgtEl>
                                        <p:attrNameLst>
                                          <p:attrName>ppt_y</p:attrName>
                                        </p:attrNameLst>
                                      </p:cBhvr>
                                      <p:tavLst>
                                        <p:tav tm="0">
                                          <p:val>
                                            <p:strVal val="#ppt_y-#ppt_h*1.125000"/>
                                          </p:val>
                                        </p:tav>
                                        <p:tav tm="100000">
                                          <p:val>
                                            <p:strVal val="#ppt_y"/>
                                          </p:val>
                                        </p:tav>
                                      </p:tavLst>
                                    </p:anim>
                                    <p:animEffect transition="in" filter="wipe(down)">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8.3.1</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指令流水原理</a:t>
            </a:r>
          </a:p>
        </p:txBody>
      </p:sp>
      <p:pic>
        <p:nvPicPr>
          <p:cNvPr id="3" name="图片 2"/>
          <p:cNvPicPr>
            <a:picLocks noChangeAspect="1"/>
          </p:cNvPicPr>
          <p:nvPr/>
        </p:nvPicPr>
        <p:blipFill>
          <a:blip r:embed="rId3"/>
          <a:stretch>
            <a:fillRect/>
          </a:stretch>
        </p:blipFill>
        <p:spPr>
          <a:xfrm>
            <a:off x="2211070" y="751840"/>
            <a:ext cx="6243955" cy="4144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文本框 4"/>
          <p:cNvSpPr txBox="1"/>
          <p:nvPr/>
        </p:nvSpPr>
        <p:spPr>
          <a:xfrm>
            <a:off x="927100" y="1090930"/>
            <a:ext cx="675005" cy="3604260"/>
          </a:xfrm>
          <a:prstGeom prst="rect">
            <a:avLst/>
          </a:prstGeom>
          <a:noFill/>
        </p:spPr>
        <p:txBody>
          <a:bodyPr vert="eaVert" wrap="square" rtlCol="0">
            <a:spAutoFit/>
          </a:bodyPr>
          <a:lstStyle/>
          <a:p>
            <a:r>
              <a:rPr lang="zh-CN" altLang="en-US" sz="3200" dirty="0"/>
              <a:t>什么是流水线？</a:t>
            </a:r>
          </a:p>
        </p:txBody>
      </p:sp>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9545" y="1378585"/>
            <a:ext cx="4914900" cy="716280"/>
          </a:xfrm>
          <a:prstGeom prst="rect">
            <a:avLst/>
          </a:prstGeom>
          <a:noFill/>
        </p:spPr>
      </p:pic>
      <p:sp>
        <p:nvSpPr>
          <p:cNvPr id="20" name="矩形 19"/>
          <p:cNvSpPr/>
          <p:nvPr/>
        </p:nvSpPr>
        <p:spPr>
          <a:xfrm>
            <a:off x="-65211" y="1798"/>
            <a:ext cx="4193745" cy="530225"/>
          </a:xfrm>
          <a:prstGeom prst="rect">
            <a:avLst/>
          </a:prstGeom>
          <a:noFill/>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8.3.1</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指令流水原理</a:t>
            </a:r>
          </a:p>
        </p:txBody>
      </p:sp>
      <p:grpSp>
        <p:nvGrpSpPr>
          <p:cNvPr id="3263554" name="组合 3263553"/>
          <p:cNvGrpSpPr/>
          <p:nvPr/>
        </p:nvGrpSpPr>
        <p:grpSpPr>
          <a:xfrm>
            <a:off x="169228" y="946788"/>
            <a:ext cx="8424862" cy="433388"/>
            <a:chOff x="340" y="1162"/>
            <a:chExt cx="5307" cy="273"/>
          </a:xfrm>
          <a:noFill/>
        </p:grpSpPr>
        <p:grpSp>
          <p:nvGrpSpPr>
            <p:cNvPr id="39945" name="组合 3263552"/>
            <p:cNvGrpSpPr/>
            <p:nvPr/>
          </p:nvGrpSpPr>
          <p:grpSpPr>
            <a:xfrm>
              <a:off x="340" y="1162"/>
              <a:ext cx="4884" cy="272"/>
              <a:chOff x="612" y="1162"/>
              <a:chExt cx="4884" cy="272"/>
            </a:xfrm>
            <a:grpFill/>
          </p:grpSpPr>
          <p:grpSp>
            <p:nvGrpSpPr>
              <p:cNvPr id="39946" name="组合 3263530"/>
              <p:cNvGrpSpPr/>
              <p:nvPr/>
            </p:nvGrpSpPr>
            <p:grpSpPr>
              <a:xfrm>
                <a:off x="612" y="1162"/>
                <a:ext cx="816" cy="272"/>
                <a:chOff x="839" y="2886"/>
                <a:chExt cx="816" cy="272"/>
              </a:xfrm>
              <a:grpFill/>
            </p:grpSpPr>
            <p:sp>
              <p:nvSpPr>
                <p:cNvPr id="39947" name="矩形 3263525"/>
                <p:cNvSpPr/>
                <p:nvPr/>
              </p:nvSpPr>
              <p:spPr>
                <a:xfrm>
                  <a:off x="839" y="2886"/>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48" name="矩形 3263526"/>
                <p:cNvSpPr/>
                <p:nvPr/>
              </p:nvSpPr>
              <p:spPr>
                <a:xfrm>
                  <a:off x="916" y="2927"/>
                  <a:ext cx="538" cy="194"/>
                </a:xfrm>
                <a:prstGeom prst="rect">
                  <a:avLst/>
                </a:prstGeom>
                <a:grpFill/>
                <a:ln w="25400">
                  <a:no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1</a:t>
                  </a:r>
                </a:p>
              </p:txBody>
            </p:sp>
          </p:grpSp>
          <p:grpSp>
            <p:nvGrpSpPr>
              <p:cNvPr id="39949" name="组合 3263529"/>
              <p:cNvGrpSpPr/>
              <p:nvPr/>
            </p:nvGrpSpPr>
            <p:grpSpPr>
              <a:xfrm>
                <a:off x="1414" y="1162"/>
                <a:ext cx="816" cy="272"/>
                <a:chOff x="975" y="3203"/>
                <a:chExt cx="816" cy="272"/>
              </a:xfrm>
              <a:grpFill/>
            </p:grpSpPr>
            <p:sp>
              <p:nvSpPr>
                <p:cNvPr id="39950" name="矩形 3263527"/>
                <p:cNvSpPr/>
                <p:nvPr/>
              </p:nvSpPr>
              <p:spPr>
                <a:xfrm>
                  <a:off x="975" y="3203"/>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51" name="矩形 3263528"/>
                <p:cNvSpPr/>
                <p:nvPr/>
              </p:nvSpPr>
              <p:spPr>
                <a:xfrm>
                  <a:off x="1044" y="3244"/>
                  <a:ext cx="663" cy="194"/>
                </a:xfrm>
                <a:prstGeom prst="rect">
                  <a:avLst/>
                </a:prstGeom>
                <a:grpFill/>
                <a:ln w="25400">
                  <a:no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1</a:t>
                  </a:r>
                </a:p>
              </p:txBody>
            </p:sp>
          </p:grpSp>
          <p:grpSp>
            <p:nvGrpSpPr>
              <p:cNvPr id="39952" name="组合 3263531"/>
              <p:cNvGrpSpPr/>
              <p:nvPr/>
            </p:nvGrpSpPr>
            <p:grpSpPr>
              <a:xfrm>
                <a:off x="2245" y="1162"/>
                <a:ext cx="816" cy="272"/>
                <a:chOff x="839" y="2886"/>
                <a:chExt cx="816" cy="272"/>
              </a:xfrm>
              <a:grpFill/>
            </p:grpSpPr>
            <p:sp>
              <p:nvSpPr>
                <p:cNvPr id="39953" name="矩形 3263532"/>
                <p:cNvSpPr/>
                <p:nvPr/>
              </p:nvSpPr>
              <p:spPr>
                <a:xfrm>
                  <a:off x="839" y="2886"/>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54" name="矩形 3263533"/>
                <p:cNvSpPr/>
                <p:nvPr/>
              </p:nvSpPr>
              <p:spPr>
                <a:xfrm>
                  <a:off x="904" y="2933"/>
                  <a:ext cx="550" cy="194"/>
                </a:xfrm>
                <a:prstGeom prst="rect">
                  <a:avLst/>
                </a:prstGeom>
                <a:grpFill/>
                <a:ln w="25400">
                  <a:solidFill>
                    <a:schemeClr val="bg1"/>
                  </a:solid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2</a:t>
                  </a:r>
                </a:p>
              </p:txBody>
            </p:sp>
          </p:grpSp>
          <p:grpSp>
            <p:nvGrpSpPr>
              <p:cNvPr id="39955" name="组合 3263534"/>
              <p:cNvGrpSpPr/>
              <p:nvPr/>
            </p:nvGrpSpPr>
            <p:grpSpPr>
              <a:xfrm>
                <a:off x="3047" y="1162"/>
                <a:ext cx="816" cy="272"/>
                <a:chOff x="975" y="3203"/>
                <a:chExt cx="816" cy="272"/>
              </a:xfrm>
              <a:grpFill/>
            </p:grpSpPr>
            <p:sp>
              <p:nvSpPr>
                <p:cNvPr id="39956" name="矩形 3263535"/>
                <p:cNvSpPr/>
                <p:nvPr/>
              </p:nvSpPr>
              <p:spPr>
                <a:xfrm>
                  <a:off x="975" y="3203"/>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57" name="矩形 3263536"/>
                <p:cNvSpPr/>
                <p:nvPr/>
              </p:nvSpPr>
              <p:spPr>
                <a:xfrm>
                  <a:off x="1051" y="3235"/>
                  <a:ext cx="663" cy="194"/>
                </a:xfrm>
                <a:prstGeom prst="rect">
                  <a:avLst/>
                </a:prstGeom>
                <a:grpFill/>
                <a:ln w="25400">
                  <a:solidFill>
                    <a:schemeClr val="bg1"/>
                  </a:solid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2</a:t>
                  </a:r>
                </a:p>
              </p:txBody>
            </p:sp>
          </p:grpSp>
          <p:grpSp>
            <p:nvGrpSpPr>
              <p:cNvPr id="39958" name="组合 3263537"/>
              <p:cNvGrpSpPr/>
              <p:nvPr/>
            </p:nvGrpSpPr>
            <p:grpSpPr>
              <a:xfrm>
                <a:off x="3878" y="1162"/>
                <a:ext cx="816" cy="272"/>
                <a:chOff x="839" y="2886"/>
                <a:chExt cx="816" cy="272"/>
              </a:xfrm>
              <a:grpFill/>
            </p:grpSpPr>
            <p:sp>
              <p:nvSpPr>
                <p:cNvPr id="39959" name="矩形 3263538"/>
                <p:cNvSpPr/>
                <p:nvPr/>
              </p:nvSpPr>
              <p:spPr>
                <a:xfrm>
                  <a:off x="839" y="2886"/>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60" name="矩形 3263539"/>
                <p:cNvSpPr/>
                <p:nvPr/>
              </p:nvSpPr>
              <p:spPr>
                <a:xfrm>
                  <a:off x="884" y="2908"/>
                  <a:ext cx="550" cy="194"/>
                </a:xfrm>
                <a:prstGeom prst="rect">
                  <a:avLst/>
                </a:prstGeom>
                <a:grpFill/>
                <a:ln w="25400">
                  <a:no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3</a:t>
                  </a:r>
                </a:p>
              </p:txBody>
            </p:sp>
          </p:grpSp>
          <p:grpSp>
            <p:nvGrpSpPr>
              <p:cNvPr id="39961" name="组合 3263540"/>
              <p:cNvGrpSpPr/>
              <p:nvPr/>
            </p:nvGrpSpPr>
            <p:grpSpPr>
              <a:xfrm>
                <a:off x="4680" y="1162"/>
                <a:ext cx="816" cy="272"/>
                <a:chOff x="975" y="3203"/>
                <a:chExt cx="816" cy="272"/>
              </a:xfrm>
              <a:grpFill/>
            </p:grpSpPr>
            <p:sp>
              <p:nvSpPr>
                <p:cNvPr id="39962" name="矩形 3263541"/>
                <p:cNvSpPr/>
                <p:nvPr/>
              </p:nvSpPr>
              <p:spPr>
                <a:xfrm>
                  <a:off x="975" y="3203"/>
                  <a:ext cx="816"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9963" name="矩形 3263542"/>
                <p:cNvSpPr/>
                <p:nvPr/>
              </p:nvSpPr>
              <p:spPr>
                <a:xfrm>
                  <a:off x="1033" y="3242"/>
                  <a:ext cx="663" cy="194"/>
                </a:xfrm>
                <a:prstGeom prst="rect">
                  <a:avLst/>
                </a:prstGeom>
                <a:grpFill/>
                <a:ln w="25400">
                  <a:no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3</a:t>
                  </a:r>
                </a:p>
              </p:txBody>
            </p:sp>
          </p:grpSp>
        </p:grpSp>
        <p:sp>
          <p:nvSpPr>
            <p:cNvPr id="39965" name="矩形 3263549"/>
            <p:cNvSpPr/>
            <p:nvPr/>
          </p:nvSpPr>
          <p:spPr>
            <a:xfrm>
              <a:off x="5239" y="1163"/>
              <a:ext cx="408" cy="272"/>
            </a:xfrm>
            <a:prstGeom prst="rect">
              <a:avLst/>
            </a:prstGeom>
            <a:grpFill/>
            <a:ln w="25400" cap="flat" cmpd="sng">
              <a:solidFill>
                <a:schemeClr val="accent4">
                  <a:lumMod val="90000"/>
                  <a:lumOff val="10000"/>
                </a:schemeClr>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grpSp>
        <p:nvGrpSpPr>
          <p:cNvPr id="3263614" name="组合 3263613"/>
          <p:cNvGrpSpPr/>
          <p:nvPr/>
        </p:nvGrpSpPr>
        <p:grpSpPr>
          <a:xfrm>
            <a:off x="311786" y="2165109"/>
            <a:ext cx="6115051" cy="1418597"/>
            <a:chOff x="158" y="1955"/>
            <a:chExt cx="3852" cy="1043"/>
          </a:xfrm>
          <a:noFill/>
        </p:grpSpPr>
        <p:grpSp>
          <p:nvGrpSpPr>
            <p:cNvPr id="39970" name="组合 3263578"/>
            <p:cNvGrpSpPr/>
            <p:nvPr/>
          </p:nvGrpSpPr>
          <p:grpSpPr>
            <a:xfrm>
              <a:off x="158" y="1955"/>
              <a:ext cx="1389" cy="226"/>
              <a:chOff x="158" y="1274"/>
              <a:chExt cx="1389" cy="226"/>
            </a:xfrm>
            <a:grpFill/>
          </p:grpSpPr>
          <p:sp>
            <p:nvSpPr>
              <p:cNvPr id="39973" name="矩形 3263581"/>
              <p:cNvSpPr/>
              <p:nvPr/>
            </p:nvSpPr>
            <p:spPr>
              <a:xfrm>
                <a:off x="158" y="1274"/>
                <a:ext cx="550"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1</a:t>
                </a:r>
              </a:p>
            </p:txBody>
          </p:sp>
          <p:sp>
            <p:nvSpPr>
              <p:cNvPr id="39976" name="矩形 3263584"/>
              <p:cNvSpPr/>
              <p:nvPr/>
            </p:nvSpPr>
            <p:spPr>
              <a:xfrm>
                <a:off x="884" y="1274"/>
                <a:ext cx="663"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1</a:t>
                </a:r>
              </a:p>
            </p:txBody>
          </p:sp>
        </p:grpSp>
        <p:grpSp>
          <p:nvGrpSpPr>
            <p:cNvPr id="39977" name="组合 3263585"/>
            <p:cNvGrpSpPr/>
            <p:nvPr/>
          </p:nvGrpSpPr>
          <p:grpSpPr>
            <a:xfrm>
              <a:off x="989" y="2228"/>
              <a:ext cx="1389" cy="226"/>
              <a:chOff x="158" y="1274"/>
              <a:chExt cx="1389" cy="226"/>
            </a:xfrm>
            <a:grpFill/>
          </p:grpSpPr>
          <p:sp>
            <p:nvSpPr>
              <p:cNvPr id="39980" name="矩形 3263588"/>
              <p:cNvSpPr/>
              <p:nvPr/>
            </p:nvSpPr>
            <p:spPr>
              <a:xfrm>
                <a:off x="158" y="1274"/>
                <a:ext cx="550"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2</a:t>
                </a:r>
              </a:p>
            </p:txBody>
          </p:sp>
          <p:sp>
            <p:nvSpPr>
              <p:cNvPr id="39983" name="矩形 3263591"/>
              <p:cNvSpPr/>
              <p:nvPr/>
            </p:nvSpPr>
            <p:spPr>
              <a:xfrm>
                <a:off x="884" y="1274"/>
                <a:ext cx="663"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2</a:t>
                </a:r>
              </a:p>
            </p:txBody>
          </p:sp>
        </p:grpSp>
        <p:grpSp>
          <p:nvGrpSpPr>
            <p:cNvPr id="39984" name="组合 3263592"/>
            <p:cNvGrpSpPr/>
            <p:nvPr/>
          </p:nvGrpSpPr>
          <p:grpSpPr>
            <a:xfrm>
              <a:off x="1791" y="2500"/>
              <a:ext cx="1378" cy="226"/>
              <a:chOff x="158" y="1274"/>
              <a:chExt cx="1378" cy="226"/>
            </a:xfrm>
            <a:grpFill/>
          </p:grpSpPr>
          <p:sp>
            <p:nvSpPr>
              <p:cNvPr id="39987" name="矩形 3263595"/>
              <p:cNvSpPr/>
              <p:nvPr/>
            </p:nvSpPr>
            <p:spPr>
              <a:xfrm>
                <a:off x="158" y="1274"/>
                <a:ext cx="550"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3</a:t>
                </a:r>
              </a:p>
            </p:txBody>
          </p:sp>
          <p:sp>
            <p:nvSpPr>
              <p:cNvPr id="39990" name="矩形 3263598"/>
              <p:cNvSpPr/>
              <p:nvPr/>
            </p:nvSpPr>
            <p:spPr>
              <a:xfrm>
                <a:off x="884" y="1274"/>
                <a:ext cx="652"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3</a:t>
                </a:r>
                <a:endParaRPr lang="en-US" altLang="zh-CN" dirty="0">
                  <a:latin typeface="+mj-ea"/>
                  <a:ea typeface="+mj-ea"/>
                </a:endParaRPr>
              </a:p>
            </p:txBody>
          </p:sp>
        </p:grpSp>
        <p:grpSp>
          <p:nvGrpSpPr>
            <p:cNvPr id="39991" name="组合 3263599"/>
            <p:cNvGrpSpPr/>
            <p:nvPr/>
          </p:nvGrpSpPr>
          <p:grpSpPr>
            <a:xfrm>
              <a:off x="2607" y="2772"/>
              <a:ext cx="1403" cy="226"/>
              <a:chOff x="158" y="1274"/>
              <a:chExt cx="1403" cy="226"/>
            </a:xfrm>
            <a:grpFill/>
          </p:grpSpPr>
          <p:sp>
            <p:nvSpPr>
              <p:cNvPr id="39994" name="矩形 3263602"/>
              <p:cNvSpPr/>
              <p:nvPr/>
            </p:nvSpPr>
            <p:spPr>
              <a:xfrm>
                <a:off x="158" y="1274"/>
                <a:ext cx="550"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latin typeface="+mj-ea"/>
                    <a:ea typeface="+mj-ea"/>
                  </a:rPr>
                  <a:t>取指令 </a:t>
                </a:r>
                <a:r>
                  <a:rPr lang="en-US" altLang="zh-CN" dirty="0">
                    <a:latin typeface="+mj-ea"/>
                    <a:ea typeface="+mj-ea"/>
                  </a:rPr>
                  <a:t>4</a:t>
                </a:r>
              </a:p>
            </p:txBody>
          </p:sp>
          <p:sp>
            <p:nvSpPr>
              <p:cNvPr id="39997" name="矩形 3263605"/>
              <p:cNvSpPr/>
              <p:nvPr/>
            </p:nvSpPr>
            <p:spPr>
              <a:xfrm>
                <a:off x="884" y="1274"/>
                <a:ext cx="677" cy="226"/>
              </a:xfrm>
              <a:prstGeom prst="rect">
                <a:avLst/>
              </a:prstGeom>
              <a:grpFill/>
              <a:ln w="25400">
                <a:solidFill>
                  <a:schemeClr val="tx1"/>
                </a:solidFill>
              </a:ln>
            </p:spPr>
            <p:txBody>
              <a:bodyPr wrap="none" anchor="t">
                <a:spAutoFit/>
              </a:bodyPr>
              <a:lstStyle/>
              <a:p>
                <a:pPr marL="342900" indent="-342900">
                  <a:spcBef>
                    <a:spcPct val="0"/>
                  </a:spcBef>
                </a:pPr>
                <a:r>
                  <a:rPr lang="zh-CN" altLang="en-US" dirty="0">
                    <a:solidFill>
                      <a:schemeClr val="accent5">
                        <a:lumMod val="60000"/>
                        <a:lumOff val="40000"/>
                      </a:schemeClr>
                    </a:solidFill>
                    <a:latin typeface="+mj-ea"/>
                    <a:ea typeface="+mj-ea"/>
                  </a:rPr>
                  <a:t>执行指令 </a:t>
                </a:r>
                <a:r>
                  <a:rPr lang="en-US" altLang="zh-CN" dirty="0">
                    <a:solidFill>
                      <a:schemeClr val="accent5">
                        <a:lumMod val="60000"/>
                        <a:lumOff val="40000"/>
                      </a:schemeClr>
                    </a:solidFill>
                    <a:latin typeface="+mj-ea"/>
                    <a:ea typeface="+mj-ea"/>
                  </a:rPr>
                  <a:t>4</a:t>
                </a:r>
                <a:r>
                  <a:rPr lang="zh-CN" altLang="en-US" dirty="0">
                    <a:latin typeface="+mj-ea"/>
                    <a:ea typeface="+mj-ea"/>
                  </a:rPr>
                  <a:t> </a:t>
                </a:r>
                <a:endParaRPr lang="en-US" altLang="zh-CN" dirty="0">
                  <a:latin typeface="+mj-ea"/>
                  <a:ea typeface="+mj-ea"/>
                </a:endParaRPr>
              </a:p>
            </p:txBody>
          </p:sp>
        </p:grpSp>
      </p:grpSp>
      <p:sp>
        <p:nvSpPr>
          <p:cNvPr id="3263626" name="矩形 3263625"/>
          <p:cNvSpPr/>
          <p:nvPr/>
        </p:nvSpPr>
        <p:spPr>
          <a:xfrm>
            <a:off x="4572000" y="1784273"/>
            <a:ext cx="4248150" cy="997837"/>
          </a:xfrm>
          <a:prstGeom prst="rect">
            <a:avLst/>
          </a:prstGeom>
          <a:noFill/>
          <a:ln w="9525">
            <a:noFill/>
          </a:ln>
        </p:spPr>
        <p:txBody>
          <a:bodyPr wrap="none" lIns="0" tIns="0" rIns="0" anchor="ctr"/>
          <a:lstStyle/>
          <a:p>
            <a:pPr algn="ctr">
              <a:spcBef>
                <a:spcPct val="0"/>
              </a:spcBef>
            </a:pPr>
            <a:r>
              <a:rPr lang="zh-CN" altLang="en-US" dirty="0">
                <a:ea typeface="宋体" panose="02010600030101010101" pitchFamily="2" charset="-122"/>
              </a:rPr>
              <a:t>     </a:t>
            </a:r>
            <a:r>
              <a:rPr lang="zh-CN" altLang="en-US" dirty="0">
                <a:latin typeface="+mj-ea"/>
                <a:ea typeface="+mj-ea"/>
              </a:rPr>
              <a:t>若取指和执行阶段时间上完全重叠</a:t>
            </a:r>
            <a:endParaRPr lang="en-US" altLang="zh-CN" dirty="0">
              <a:latin typeface="+mj-ea"/>
              <a:ea typeface="+mj-ea"/>
            </a:endParaRPr>
          </a:p>
          <a:p>
            <a:pPr algn="ctr">
              <a:spcBef>
                <a:spcPct val="0"/>
              </a:spcBef>
            </a:pPr>
            <a:r>
              <a:rPr lang="zh-CN" altLang="en-US" dirty="0">
                <a:latin typeface="+mj-ea"/>
                <a:ea typeface="+mj-ea"/>
              </a:rPr>
              <a:t>则指令周期减半，速度提高</a:t>
            </a:r>
            <a:r>
              <a:rPr lang="en-US" altLang="zh-CN" dirty="0">
                <a:latin typeface="+mj-ea"/>
                <a:ea typeface="+mj-ea"/>
              </a:rPr>
              <a:t>1</a:t>
            </a:r>
            <a:r>
              <a:rPr lang="zh-CN" altLang="en-US" dirty="0">
                <a:latin typeface="+mj-ea"/>
                <a:ea typeface="+mj-ea"/>
              </a:rPr>
              <a:t>倍</a:t>
            </a:r>
          </a:p>
          <a:p>
            <a:pPr algn="ctr">
              <a:spcBef>
                <a:spcPct val="0"/>
              </a:spcBef>
            </a:pPr>
            <a:endParaRPr lang="zh-CN" altLang="en-US" dirty="0">
              <a:ea typeface="宋体" panose="02010600030101010101" pitchFamily="2" charset="-122"/>
            </a:endParaRPr>
          </a:p>
        </p:txBody>
      </p:sp>
      <p:grpSp>
        <p:nvGrpSpPr>
          <p:cNvPr id="3263698" name="组合 3263697"/>
          <p:cNvGrpSpPr/>
          <p:nvPr/>
        </p:nvGrpSpPr>
        <p:grpSpPr>
          <a:xfrm>
            <a:off x="576926" y="4195885"/>
            <a:ext cx="7783513" cy="559076"/>
            <a:chOff x="295" y="3896"/>
            <a:chExt cx="4903" cy="324"/>
          </a:xfrm>
          <a:noFill/>
        </p:grpSpPr>
        <p:sp>
          <p:nvSpPr>
            <p:cNvPr id="40019" name="矩形 3263699"/>
            <p:cNvSpPr/>
            <p:nvPr/>
          </p:nvSpPr>
          <p:spPr>
            <a:xfrm>
              <a:off x="295" y="3970"/>
              <a:ext cx="569" cy="178"/>
            </a:xfrm>
            <a:prstGeom prst="rect">
              <a:avLst/>
            </a:prstGeom>
            <a:grpFill/>
            <a:ln w="25400">
              <a:solidFill>
                <a:srgbClr val="333333"/>
              </a:solidFill>
            </a:ln>
          </p:spPr>
          <p:txBody>
            <a:bodyPr wrap="none" anchor="t">
              <a:spAutoFit/>
            </a:bodyPr>
            <a:lstStyle/>
            <a:p>
              <a:pPr marL="342900" indent="-342900">
                <a:spcBef>
                  <a:spcPct val="0"/>
                </a:spcBef>
              </a:pPr>
              <a:r>
                <a:rPr lang="zh-CN" altLang="en-US" dirty="0">
                  <a:latin typeface="+mj-ea"/>
                  <a:ea typeface="+mj-ea"/>
                </a:rPr>
                <a:t>指令预取</a:t>
              </a:r>
            </a:p>
          </p:txBody>
        </p:sp>
        <p:sp>
          <p:nvSpPr>
            <p:cNvPr id="40021" name="右箭头 3263701"/>
            <p:cNvSpPr/>
            <p:nvPr/>
          </p:nvSpPr>
          <p:spPr>
            <a:xfrm>
              <a:off x="1056" y="3896"/>
              <a:ext cx="499" cy="300"/>
            </a:xfrm>
            <a:prstGeom prst="rightArrow">
              <a:avLst>
                <a:gd name="adj1" fmla="val 50000"/>
                <a:gd name="adj2" fmla="val 41544"/>
              </a:avLst>
            </a:prstGeom>
            <a:grpFill/>
            <a:ln w="25400" cap="flat" cmpd="sng">
              <a:solidFill>
                <a:srgbClr val="333333"/>
              </a:solidFill>
              <a:prstDash val="solid"/>
              <a:miter/>
              <a:headEnd type="none" w="med" len="med"/>
              <a:tailEnd type="none" w="med" len="med"/>
            </a:ln>
          </p:spPr>
          <p:txBody>
            <a:bodyPr anchor="t"/>
            <a:lstStyle/>
            <a:p>
              <a:pPr algn="ctr"/>
              <a:endParaRPr lang="zh-CN" altLang="en-US" dirty="0">
                <a:latin typeface="Arial" panose="020B0604020202020204" pitchFamily="34" charset="0"/>
                <a:ea typeface="宋体" panose="02010600030101010101" pitchFamily="2" charset="-122"/>
              </a:endParaRPr>
            </a:p>
          </p:txBody>
        </p:sp>
        <p:sp>
          <p:nvSpPr>
            <p:cNvPr id="40022" name="右箭头 3263702"/>
            <p:cNvSpPr/>
            <p:nvPr/>
          </p:nvSpPr>
          <p:spPr>
            <a:xfrm>
              <a:off x="2608" y="3920"/>
              <a:ext cx="499" cy="300"/>
            </a:xfrm>
            <a:prstGeom prst="rightArrow">
              <a:avLst>
                <a:gd name="adj1" fmla="val 50000"/>
                <a:gd name="adj2" fmla="val 41544"/>
              </a:avLst>
            </a:prstGeom>
            <a:grpFill/>
            <a:ln w="25400" cap="flat" cmpd="sng">
              <a:solidFill>
                <a:srgbClr val="333333"/>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0025" name="矩形 3263705"/>
            <p:cNvSpPr/>
            <p:nvPr/>
          </p:nvSpPr>
          <p:spPr>
            <a:xfrm>
              <a:off x="1746" y="3970"/>
              <a:ext cx="569" cy="178"/>
            </a:xfrm>
            <a:prstGeom prst="rect">
              <a:avLst/>
            </a:prstGeom>
            <a:grpFill/>
            <a:ln w="25400">
              <a:solidFill>
                <a:srgbClr val="333333"/>
              </a:solidFill>
            </a:ln>
          </p:spPr>
          <p:txBody>
            <a:bodyPr wrap="none" anchor="t">
              <a:spAutoFit/>
            </a:bodyPr>
            <a:lstStyle/>
            <a:p>
              <a:pPr marL="342900" indent="-342900">
                <a:spcBef>
                  <a:spcPct val="0"/>
                </a:spcBef>
              </a:pPr>
              <a:r>
                <a:rPr lang="zh-CN" altLang="en-US" dirty="0">
                  <a:latin typeface="+mj-ea"/>
                  <a:ea typeface="+mj-ea"/>
                </a:rPr>
                <a:t>指令译码</a:t>
              </a:r>
            </a:p>
          </p:txBody>
        </p:sp>
        <p:sp>
          <p:nvSpPr>
            <p:cNvPr id="40028" name="矩形 3263708"/>
            <p:cNvSpPr/>
            <p:nvPr/>
          </p:nvSpPr>
          <p:spPr>
            <a:xfrm>
              <a:off x="3198" y="3974"/>
              <a:ext cx="569" cy="178"/>
            </a:xfrm>
            <a:prstGeom prst="rect">
              <a:avLst/>
            </a:prstGeom>
            <a:grpFill/>
            <a:ln w="25400">
              <a:solidFill>
                <a:srgbClr val="333333"/>
              </a:solidFill>
            </a:ln>
          </p:spPr>
          <p:txBody>
            <a:bodyPr wrap="none" anchor="t">
              <a:spAutoFit/>
            </a:bodyPr>
            <a:lstStyle/>
            <a:p>
              <a:pPr marL="342900" indent="-342900">
                <a:spcBef>
                  <a:spcPct val="0"/>
                </a:spcBef>
              </a:pPr>
              <a:r>
                <a:rPr lang="zh-CN" altLang="en-US" dirty="0">
                  <a:latin typeface="+mj-ea"/>
                  <a:ea typeface="+mj-ea"/>
                </a:rPr>
                <a:t>指令执行</a:t>
              </a:r>
            </a:p>
          </p:txBody>
        </p:sp>
        <p:sp>
          <p:nvSpPr>
            <p:cNvPr id="40029" name="右箭头 3263709"/>
            <p:cNvSpPr/>
            <p:nvPr/>
          </p:nvSpPr>
          <p:spPr>
            <a:xfrm>
              <a:off x="4013" y="3918"/>
              <a:ext cx="499" cy="300"/>
            </a:xfrm>
            <a:prstGeom prst="rightArrow">
              <a:avLst>
                <a:gd name="adj1" fmla="val 50000"/>
                <a:gd name="adj2" fmla="val 41544"/>
              </a:avLst>
            </a:prstGeom>
            <a:grpFill/>
            <a:ln w="25400" cap="flat" cmpd="sng">
              <a:solidFill>
                <a:srgbClr val="333333"/>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0031" name="文本框 3263711"/>
            <p:cNvSpPr txBox="1"/>
            <p:nvPr/>
          </p:nvSpPr>
          <p:spPr>
            <a:xfrm>
              <a:off x="4604" y="3970"/>
              <a:ext cx="594" cy="178"/>
            </a:xfrm>
            <a:prstGeom prst="rect">
              <a:avLst/>
            </a:prstGeom>
            <a:grpFill/>
            <a:ln w="25400">
              <a:solidFill>
                <a:srgbClr val="333333"/>
              </a:solidFill>
            </a:ln>
          </p:spPr>
          <p:txBody>
            <a:bodyPr wrap="none" anchor="t">
              <a:spAutoFit/>
            </a:bodyPr>
            <a:lstStyle/>
            <a:p>
              <a:pPr marL="342900" indent="-342900">
                <a:spcBef>
                  <a:spcPct val="0"/>
                </a:spcBef>
              </a:pPr>
              <a:r>
                <a:rPr lang="zh-CN" altLang="en-US" dirty="0">
                  <a:latin typeface="+mj-ea"/>
                  <a:ea typeface="+mj-ea"/>
                </a:rPr>
                <a:t>回写结果 </a:t>
              </a:r>
            </a:p>
          </p:txBody>
        </p:sp>
      </p:grpSp>
      <p:sp>
        <p:nvSpPr>
          <p:cNvPr id="3263621" name="矩形 3263620"/>
          <p:cNvSpPr/>
          <p:nvPr/>
        </p:nvSpPr>
        <p:spPr>
          <a:xfrm>
            <a:off x="311785" y="3687446"/>
            <a:ext cx="8183880" cy="368300"/>
          </a:xfrm>
          <a:prstGeom prst="rect">
            <a:avLst/>
          </a:prstGeom>
          <a:noFill/>
          <a:ln w="25400">
            <a:noFill/>
          </a:ln>
        </p:spPr>
        <p:txBody>
          <a:bodyPr wrap="none" anchor="ctr">
            <a:spAutoFit/>
          </a:bodyPr>
          <a:lstStyle/>
          <a:p>
            <a:pPr>
              <a:spcBef>
                <a:spcPct val="0"/>
              </a:spcBef>
            </a:pPr>
            <a:r>
              <a:rPr lang="zh-CN" altLang="en-US" sz="1800" dirty="0">
                <a:latin typeface="+mj-ea"/>
                <a:ea typeface="+mj-ea"/>
              </a:rPr>
              <a:t>将执行指令分为若干步，每步操作由不同部完成，即工序细化，形成多级流水。</a:t>
            </a:r>
          </a:p>
        </p:txBody>
      </p:sp>
      <p:sp>
        <p:nvSpPr>
          <p:cNvPr id="2" name="矩形 1">
            <a:extLst>
              <a:ext uri="{FF2B5EF4-FFF2-40B4-BE49-F238E27FC236}">
                <a16:creationId xmlns:a16="http://schemas.microsoft.com/office/drawing/2014/main" id="{11A5C04B-17B3-4727-B744-C17BB5513AA4}"/>
              </a:ext>
            </a:extLst>
          </p:cNvPr>
          <p:cNvSpPr/>
          <p:nvPr/>
        </p:nvSpPr>
        <p:spPr>
          <a:xfrm>
            <a:off x="694258" y="543830"/>
            <a:ext cx="5955476" cy="369332"/>
          </a:xfrm>
          <a:prstGeom prst="rect">
            <a:avLst/>
          </a:prstGeom>
          <a:noFill/>
        </p:spPr>
        <p:txBody>
          <a:bodyPr wrap="none" lIns="91440" tIns="45720" rIns="91440" bIns="45720">
            <a:spAutoFit/>
          </a:bodyPr>
          <a:lstStyle/>
          <a:p>
            <a:pPr algn="ctr"/>
            <a:r>
              <a:rPr lang="zh-CN" alt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ea"/>
                <a:ea typeface="+mj-ea"/>
              </a:rPr>
              <a:t>本质：当前指令的执行与后一条指令的取指在时间上重叠</a:t>
            </a:r>
            <a:endParaRPr lang="zh-CN" altLang="en-US" sz="1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44339" y="175788"/>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8.3.1</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指令流水原理</a:t>
            </a:r>
          </a:p>
        </p:txBody>
      </p:sp>
      <p:pic>
        <p:nvPicPr>
          <p:cNvPr id="2" name="图片 1"/>
          <p:cNvPicPr>
            <a:picLocks noChangeAspect="1"/>
          </p:cNvPicPr>
          <p:nvPr/>
        </p:nvPicPr>
        <p:blipFill>
          <a:blip r:embed="rId3"/>
          <a:stretch>
            <a:fillRect/>
          </a:stretch>
        </p:blipFill>
        <p:spPr>
          <a:xfrm>
            <a:off x="1076960" y="706120"/>
            <a:ext cx="6768465" cy="40722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7509" y="-69322"/>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8.3.2</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影响流水线性能的因素</a:t>
            </a:r>
          </a:p>
        </p:txBody>
      </p:sp>
      <p:grpSp>
        <p:nvGrpSpPr>
          <p:cNvPr id="3262502" name="组合 3262501"/>
          <p:cNvGrpSpPr/>
          <p:nvPr/>
        </p:nvGrpSpPr>
        <p:grpSpPr>
          <a:xfrm>
            <a:off x="4488815" y="1315085"/>
            <a:ext cx="1535113" cy="1943100"/>
            <a:chOff x="2925" y="1344"/>
            <a:chExt cx="771" cy="1179"/>
          </a:xfrm>
        </p:grpSpPr>
        <p:sp>
          <p:nvSpPr>
            <p:cNvPr id="41996" name="矩形 3262499"/>
            <p:cNvSpPr/>
            <p:nvPr/>
          </p:nvSpPr>
          <p:spPr>
            <a:xfrm>
              <a:off x="2925" y="1344"/>
              <a:ext cx="771" cy="1179"/>
            </a:xfrm>
            <a:prstGeom prst="rect">
              <a:avLst/>
            </a:prstGeom>
            <a:noFill/>
            <a:ln w="25400" cap="flat" cmpd="sng">
              <a:noFill/>
              <a:prstDash val="solid"/>
              <a:miter/>
              <a:headEnd type="none" w="med" len="med"/>
              <a:tailEnd type="none" w="med" len="med"/>
            </a:ln>
            <a:effectLst>
              <a:outerShdw dist="35921" dir="2699999" algn="ctr" rotWithShape="0">
                <a:schemeClr val="bg2"/>
              </a:outerShdw>
            </a:effectLst>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1997" name="文本框 3262500"/>
            <p:cNvSpPr txBox="1"/>
            <p:nvPr/>
          </p:nvSpPr>
          <p:spPr>
            <a:xfrm>
              <a:off x="2959" y="1756"/>
              <a:ext cx="477" cy="334"/>
            </a:xfrm>
            <a:prstGeom prst="rect">
              <a:avLst/>
            </a:prstGeom>
            <a:noFill/>
            <a:ln w="25400">
              <a:noFill/>
            </a:ln>
          </p:spPr>
          <p:txBody>
            <a:bodyPr wrap="none" anchor="t">
              <a:spAutoFit/>
            </a:bodyPr>
            <a:lstStyle/>
            <a:p>
              <a:pPr marL="342900" indent="-342900"/>
              <a:r>
                <a:rPr lang="zh-CN" altLang="en-US" sz="3000" dirty="0">
                  <a:latin typeface="Arial" panose="020B0604020202020204" pitchFamily="34" charset="0"/>
                  <a:ea typeface="宋体" panose="02010600030101010101" pitchFamily="2" charset="-122"/>
                </a:rPr>
                <a:t>内存</a:t>
              </a:r>
            </a:p>
          </p:txBody>
        </p:sp>
      </p:grpSp>
      <p:sp>
        <p:nvSpPr>
          <p:cNvPr id="3262503" name="文本框 3262502"/>
          <p:cNvSpPr txBox="1"/>
          <p:nvPr/>
        </p:nvSpPr>
        <p:spPr>
          <a:xfrm>
            <a:off x="941586" y="1415415"/>
            <a:ext cx="971741" cy="307777"/>
          </a:xfrm>
          <a:prstGeom prst="rect">
            <a:avLst/>
          </a:prstGeom>
          <a:noFill/>
          <a:ln w="25400">
            <a:noFill/>
          </a:ln>
        </p:spPr>
        <p:txBody>
          <a:bodyPr wrap="none" anchor="t">
            <a:spAutoFit/>
          </a:bodyPr>
          <a:lstStyle/>
          <a:p>
            <a:pPr indent="0">
              <a:buFont typeface="Wingdings" panose="05000000000000000000" pitchFamily="2" charset="2"/>
              <a:buNone/>
            </a:pPr>
            <a:r>
              <a:rPr lang="zh-CN" altLang="en-US" dirty="0">
                <a:solidFill>
                  <a:schemeClr val="tx1"/>
                </a:solidFill>
                <a:latin typeface="+mj-ea"/>
                <a:ea typeface="+mj-ea"/>
              </a:rPr>
              <a:t>存</a:t>
            </a:r>
            <a:r>
              <a:rPr lang="en-US" altLang="zh-CN" dirty="0">
                <a:solidFill>
                  <a:schemeClr val="tx1"/>
                </a:solidFill>
                <a:latin typeface="+mj-ea"/>
                <a:ea typeface="+mj-ea"/>
              </a:rPr>
              <a:t>/</a:t>
            </a:r>
            <a:r>
              <a:rPr lang="zh-CN" altLang="en-US" dirty="0">
                <a:solidFill>
                  <a:schemeClr val="tx1"/>
                </a:solidFill>
                <a:latin typeface="+mj-ea"/>
                <a:ea typeface="+mj-ea"/>
              </a:rPr>
              <a:t>取指令</a:t>
            </a:r>
          </a:p>
        </p:txBody>
      </p:sp>
      <p:sp>
        <p:nvSpPr>
          <p:cNvPr id="3262504" name="文本框 3262503"/>
          <p:cNvSpPr txBox="1"/>
          <p:nvPr/>
        </p:nvSpPr>
        <p:spPr>
          <a:xfrm>
            <a:off x="975360" y="2164080"/>
            <a:ext cx="1151277" cy="307777"/>
          </a:xfrm>
          <a:prstGeom prst="rect">
            <a:avLst/>
          </a:prstGeom>
          <a:noFill/>
          <a:ln w="25400">
            <a:noFill/>
          </a:ln>
        </p:spPr>
        <p:txBody>
          <a:bodyPr wrap="none" anchor="t">
            <a:spAutoFit/>
          </a:bodyPr>
          <a:lstStyle/>
          <a:p>
            <a:pPr indent="0">
              <a:buClr>
                <a:srgbClr val="FF33CC"/>
              </a:buClr>
              <a:buFont typeface="Wingdings" panose="05000000000000000000" pitchFamily="2" charset="2"/>
              <a:buNone/>
            </a:pPr>
            <a:r>
              <a:rPr lang="zh-CN" altLang="en-US" dirty="0">
                <a:solidFill>
                  <a:schemeClr val="tx1"/>
                </a:solidFill>
                <a:latin typeface="+mj-ea"/>
                <a:ea typeface="+mj-ea"/>
              </a:rPr>
              <a:t>存</a:t>
            </a:r>
            <a:r>
              <a:rPr lang="en-US" altLang="zh-CN" dirty="0">
                <a:solidFill>
                  <a:schemeClr val="tx1"/>
                </a:solidFill>
                <a:latin typeface="+mj-ea"/>
                <a:ea typeface="+mj-ea"/>
              </a:rPr>
              <a:t>/</a:t>
            </a:r>
            <a:r>
              <a:rPr lang="zh-CN" altLang="en-US" dirty="0">
                <a:solidFill>
                  <a:schemeClr val="tx1"/>
                </a:solidFill>
                <a:latin typeface="+mj-ea"/>
                <a:ea typeface="+mj-ea"/>
              </a:rPr>
              <a:t>取操作数</a:t>
            </a:r>
          </a:p>
        </p:txBody>
      </p:sp>
      <p:sp>
        <p:nvSpPr>
          <p:cNvPr id="3262505" name="文本框 3262504"/>
          <p:cNvSpPr txBox="1"/>
          <p:nvPr/>
        </p:nvSpPr>
        <p:spPr>
          <a:xfrm>
            <a:off x="975360" y="2978150"/>
            <a:ext cx="716280" cy="306705"/>
          </a:xfrm>
          <a:prstGeom prst="rect">
            <a:avLst/>
          </a:prstGeom>
          <a:noFill/>
          <a:ln w="25400">
            <a:noFill/>
          </a:ln>
        </p:spPr>
        <p:txBody>
          <a:bodyPr wrap="none" anchor="t">
            <a:spAutoFit/>
          </a:bodyPr>
          <a:lstStyle/>
          <a:p>
            <a:pPr indent="0">
              <a:buFont typeface="Wingdings" panose="05000000000000000000" pitchFamily="2" charset="2"/>
              <a:buNone/>
            </a:pPr>
            <a:r>
              <a:rPr lang="zh-CN" altLang="en-US" dirty="0">
                <a:solidFill>
                  <a:schemeClr val="tx1"/>
                </a:solidFill>
                <a:latin typeface="+mj-ea"/>
                <a:ea typeface="+mj-ea"/>
              </a:rPr>
              <a:t>存结果</a:t>
            </a:r>
          </a:p>
        </p:txBody>
      </p:sp>
      <p:sp>
        <p:nvSpPr>
          <p:cNvPr id="3262506" name="直接连接符 3262505"/>
          <p:cNvSpPr/>
          <p:nvPr/>
        </p:nvSpPr>
        <p:spPr>
          <a:xfrm>
            <a:off x="2142490" y="2316798"/>
            <a:ext cx="2257425" cy="0"/>
          </a:xfrm>
          <a:prstGeom prst="line">
            <a:avLst/>
          </a:prstGeom>
          <a:ln w="25400" cap="flat" cmpd="sng">
            <a:solidFill>
              <a:srgbClr val="7030A0"/>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262507" name="直接连接符 3262506"/>
          <p:cNvSpPr/>
          <p:nvPr/>
        </p:nvSpPr>
        <p:spPr>
          <a:xfrm>
            <a:off x="1691640" y="1538923"/>
            <a:ext cx="2708275" cy="673100"/>
          </a:xfrm>
          <a:prstGeom prst="line">
            <a:avLst/>
          </a:prstGeom>
          <a:ln w="25400" cap="flat" cmpd="sng">
            <a:solidFill>
              <a:schemeClr val="accent1">
                <a:lumMod val="50000"/>
              </a:schemeClr>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3262508" name="直接连接符 3262507"/>
          <p:cNvSpPr/>
          <p:nvPr/>
        </p:nvSpPr>
        <p:spPr>
          <a:xfrm flipV="1">
            <a:off x="1783715" y="2435860"/>
            <a:ext cx="2616200" cy="673100"/>
          </a:xfrm>
          <a:prstGeom prst="line">
            <a:avLst/>
          </a:prstGeom>
          <a:ln w="25400" cap="flat" cmpd="sng">
            <a:solidFill>
              <a:srgbClr val="7030A0"/>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2006" name="文本框 3262509"/>
          <p:cNvSpPr txBox="1"/>
          <p:nvPr/>
        </p:nvSpPr>
        <p:spPr>
          <a:xfrm>
            <a:off x="2429988" y="1856370"/>
            <a:ext cx="1771330" cy="830997"/>
          </a:xfrm>
          <a:prstGeom prst="rect">
            <a:avLst/>
          </a:prstGeom>
          <a:noFill/>
          <a:ln w="25400">
            <a:noFill/>
          </a:ln>
        </p:spPr>
        <p:txBody>
          <a:bodyPr wrap="square" anchor="t">
            <a:spAutoFit/>
          </a:bodyPr>
          <a:lstStyle/>
          <a:p>
            <a:pPr marL="342900" indent="-342900"/>
            <a:r>
              <a:rPr lang="zh-CN" altLang="en-US" sz="4800" dirty="0">
                <a:latin typeface="Arial" panose="020B0604020202020204" pitchFamily="34" charset="0"/>
                <a:ea typeface="宋体" panose="02010600030101010101" pitchFamily="2" charset="-122"/>
              </a:rPr>
              <a:t>访问</a:t>
            </a:r>
          </a:p>
        </p:txBody>
      </p:sp>
      <p:sp>
        <p:nvSpPr>
          <p:cNvPr id="42009" name="文本框 3262513"/>
          <p:cNvSpPr txBox="1"/>
          <p:nvPr/>
        </p:nvSpPr>
        <p:spPr>
          <a:xfrm>
            <a:off x="5781318" y="2127746"/>
            <a:ext cx="1415772" cy="584775"/>
          </a:xfrm>
          <a:prstGeom prst="rect">
            <a:avLst/>
          </a:prstGeom>
          <a:noFill/>
          <a:ln w="25400">
            <a:noFill/>
          </a:ln>
        </p:spPr>
        <p:txBody>
          <a:bodyPr wrap="none" anchor="t">
            <a:spAutoFit/>
          </a:bodyPr>
          <a:lstStyle/>
          <a:p>
            <a:pPr marL="342900" indent="-342900"/>
            <a:r>
              <a:rPr lang="zh-CN" altLang="en-US" sz="4800" baseline="30000" dirty="0">
                <a:solidFill>
                  <a:schemeClr val="accent1"/>
                </a:solidFill>
                <a:latin typeface="Arial" panose="020B0604020202020204" pitchFamily="34" charset="0"/>
                <a:ea typeface="宋体" panose="02010600030101010101" pitchFamily="2" charset="-122"/>
              </a:rPr>
              <a:t>冲突！</a:t>
            </a:r>
          </a:p>
        </p:txBody>
      </p:sp>
      <p:sp>
        <p:nvSpPr>
          <p:cNvPr id="3262539" name="矩形 3262538"/>
          <p:cNvSpPr/>
          <p:nvPr/>
        </p:nvSpPr>
        <p:spPr>
          <a:xfrm>
            <a:off x="689293" y="3792220"/>
            <a:ext cx="2754280" cy="369332"/>
          </a:xfrm>
          <a:prstGeom prst="rect">
            <a:avLst/>
          </a:prstGeom>
          <a:noFill/>
          <a:ln w="25400">
            <a:noFill/>
          </a:ln>
        </p:spPr>
        <p:txBody>
          <a:bodyPr wrap="none" anchor="t">
            <a:spAutoFit/>
          </a:bodyPr>
          <a:lstStyle/>
          <a:p>
            <a:pPr indent="0">
              <a:buClr>
                <a:schemeClr val="hlink"/>
              </a:buClr>
              <a:buFont typeface="Wingdings" panose="05000000000000000000" pitchFamily="2" charset="2"/>
              <a:buNone/>
            </a:pPr>
            <a:r>
              <a:rPr lang="en-US" altLang="zh-CN" sz="1600" dirty="0">
                <a:latin typeface="Arial" panose="020B0604020202020204" pitchFamily="34" charset="0"/>
                <a:ea typeface="宋体" panose="02010600030101010101" pitchFamily="2" charset="-122"/>
              </a:rPr>
              <a:t>1.</a:t>
            </a:r>
            <a:r>
              <a:rPr lang="zh-CN" altLang="en-US" sz="1800" dirty="0"/>
              <a:t>停顿</a:t>
            </a:r>
            <a:r>
              <a:rPr lang="en-US" altLang="zh-CN" sz="1800" dirty="0"/>
              <a:t>/</a:t>
            </a:r>
            <a:r>
              <a:rPr lang="zh-CN" altLang="en-US" sz="1800" dirty="0"/>
              <a:t>暂停其中一个操作</a:t>
            </a:r>
          </a:p>
        </p:txBody>
      </p:sp>
      <p:sp>
        <p:nvSpPr>
          <p:cNvPr id="3262537" name="矩形 3262536"/>
          <p:cNvSpPr/>
          <p:nvPr/>
        </p:nvSpPr>
        <p:spPr>
          <a:xfrm>
            <a:off x="478155" y="3401179"/>
            <a:ext cx="1107996" cy="369332"/>
          </a:xfrm>
          <a:prstGeom prst="rect">
            <a:avLst/>
          </a:prstGeom>
          <a:noFill/>
          <a:ln w="25400">
            <a:noFill/>
          </a:ln>
        </p:spPr>
        <p:txBody>
          <a:bodyPr wrap="none" anchor="ctr">
            <a:spAutoFit/>
          </a:bodyPr>
          <a:lstStyle/>
          <a:p>
            <a:pPr>
              <a:spcBef>
                <a:spcPct val="0"/>
              </a:spcBef>
            </a:pPr>
            <a:r>
              <a:rPr lang="zh-CN" altLang="en-US" sz="1800" dirty="0"/>
              <a:t>解决方法</a:t>
            </a:r>
          </a:p>
        </p:txBody>
      </p:sp>
      <p:sp>
        <p:nvSpPr>
          <p:cNvPr id="3262528" name="文本框 3262527"/>
          <p:cNvSpPr txBox="1"/>
          <p:nvPr/>
        </p:nvSpPr>
        <p:spPr>
          <a:xfrm>
            <a:off x="689293" y="4129405"/>
            <a:ext cx="7281160" cy="369332"/>
          </a:xfrm>
          <a:prstGeom prst="rect">
            <a:avLst/>
          </a:prstGeom>
          <a:noFill/>
          <a:ln w="25400">
            <a:noFill/>
          </a:ln>
        </p:spPr>
        <p:txBody>
          <a:bodyPr wrap="none" anchor="t">
            <a:spAutoFit/>
          </a:bodyPr>
          <a:lstStyle/>
          <a:p>
            <a:pPr indent="0">
              <a:buClr>
                <a:schemeClr val="hlink"/>
              </a:buClr>
              <a:buFont typeface="Wingdings" panose="05000000000000000000" pitchFamily="2" charset="2"/>
              <a:buNone/>
            </a:pPr>
            <a:r>
              <a:rPr lang="en-US" altLang="zh-CN" sz="1600" dirty="0">
                <a:latin typeface="Arial" panose="020B0604020202020204" pitchFamily="34" charset="0"/>
                <a:ea typeface="宋体" panose="02010600030101010101" pitchFamily="2" charset="-122"/>
              </a:rPr>
              <a:t>2.</a:t>
            </a:r>
            <a:r>
              <a:rPr lang="zh-CN" altLang="en-US" sz="1800" dirty="0"/>
              <a:t>将指令和数据分开存放，设置指令存储器和数据存储器（</a:t>
            </a:r>
            <a:r>
              <a:rPr lang="zh-CN" altLang="en-US" sz="1800" dirty="0">
                <a:solidFill>
                  <a:schemeClr val="accent1"/>
                </a:solidFill>
              </a:rPr>
              <a:t>哈佛结构</a:t>
            </a:r>
            <a:r>
              <a:rPr lang="zh-CN" altLang="en-US" sz="1800" dirty="0"/>
              <a:t>）</a:t>
            </a:r>
          </a:p>
        </p:txBody>
      </p:sp>
      <p:sp>
        <p:nvSpPr>
          <p:cNvPr id="4" name="矩形 3"/>
          <p:cNvSpPr/>
          <p:nvPr/>
        </p:nvSpPr>
        <p:spPr>
          <a:xfrm>
            <a:off x="689293" y="4466590"/>
            <a:ext cx="8204490" cy="369332"/>
          </a:xfrm>
          <a:prstGeom prst="rect">
            <a:avLst/>
          </a:prstGeom>
          <a:noFill/>
          <a:ln w="25400">
            <a:noFill/>
          </a:ln>
        </p:spPr>
        <p:txBody>
          <a:bodyPr wrap="none" anchor="t">
            <a:spAutoFit/>
          </a:bodyPr>
          <a:lstStyle/>
          <a:p>
            <a:pPr indent="0">
              <a:buClr>
                <a:schemeClr val="hlink"/>
              </a:buClr>
              <a:buFont typeface="Wingdings" panose="05000000000000000000" pitchFamily="2" charset="2"/>
              <a:buNone/>
            </a:pPr>
            <a:r>
              <a:rPr lang="en-US" altLang="zh-CN" sz="1600" dirty="0">
                <a:latin typeface="Arial" panose="020B0604020202020204" pitchFamily="34" charset="0"/>
                <a:ea typeface="宋体" panose="02010600030101010101" pitchFamily="2" charset="-122"/>
              </a:rPr>
              <a:t>3.</a:t>
            </a:r>
            <a:r>
              <a:rPr lang="zh-CN" altLang="en-US" sz="1800" dirty="0"/>
              <a:t>采用</a:t>
            </a:r>
            <a:r>
              <a:rPr lang="zh-CN" altLang="en-US" sz="1800" dirty="0">
                <a:solidFill>
                  <a:schemeClr val="accent1"/>
                </a:solidFill>
              </a:rPr>
              <a:t>指令预取技术</a:t>
            </a:r>
            <a:r>
              <a:rPr lang="zh-CN" altLang="en-US" sz="1800" dirty="0"/>
              <a:t>，设置指令队列，存放多条指令（基于访存周期短的情况）</a:t>
            </a:r>
          </a:p>
        </p:txBody>
      </p:sp>
      <p:sp>
        <p:nvSpPr>
          <p:cNvPr id="3261458" name="矩形 3261457"/>
          <p:cNvSpPr/>
          <p:nvPr/>
        </p:nvSpPr>
        <p:spPr>
          <a:xfrm>
            <a:off x="280988" y="852488"/>
            <a:ext cx="1321196" cy="400110"/>
          </a:xfrm>
          <a:prstGeom prst="rect">
            <a:avLst/>
          </a:prstGeom>
          <a:noFill/>
          <a:ln w="25400">
            <a:noFill/>
          </a:ln>
        </p:spPr>
        <p:txBody>
          <a:bodyPr wrap="none" anchor="t">
            <a:spAutoFit/>
          </a:bodyPr>
          <a:lstStyle/>
          <a:p>
            <a:pPr marL="342900" indent="-342900"/>
            <a:r>
              <a:rPr lang="en-US" altLang="zh-CN" sz="2000" dirty="0">
                <a:solidFill>
                  <a:schemeClr val="tx1"/>
                </a:solidFill>
                <a:latin typeface="Arial" panose="020B0604020202020204" pitchFamily="34" charset="0"/>
                <a:ea typeface="宋体" panose="02010600030101010101" pitchFamily="2" charset="-122"/>
              </a:rPr>
              <a:t>1.</a:t>
            </a:r>
            <a:r>
              <a:rPr lang="zh-CN" altLang="en-US" sz="1800" dirty="0"/>
              <a:t>结构相关</a:t>
            </a:r>
          </a:p>
        </p:txBody>
      </p:sp>
      <p:sp>
        <p:nvSpPr>
          <p:cNvPr id="6" name="文本框 5"/>
          <p:cNvSpPr txBox="1"/>
          <p:nvPr/>
        </p:nvSpPr>
        <p:spPr>
          <a:xfrm>
            <a:off x="1838960" y="883285"/>
            <a:ext cx="6506845" cy="368300"/>
          </a:xfrm>
          <a:prstGeom prst="rect">
            <a:avLst/>
          </a:prstGeom>
          <a:noFill/>
        </p:spPr>
        <p:txBody>
          <a:bodyPr wrap="square" rtlCol="0">
            <a:spAutoFit/>
          </a:bodyPr>
          <a:lstStyle/>
          <a:p>
            <a:r>
              <a:rPr lang="zh-CN" altLang="en-US" sz="1800" dirty="0"/>
              <a:t>不同指令争用同一部件产生</a:t>
            </a:r>
            <a:r>
              <a:rPr lang="zh-CN" altLang="en-US" sz="1800" dirty="0">
                <a:solidFill>
                  <a:schemeClr val="accent1"/>
                </a:solidFill>
              </a:rPr>
              <a:t>资源冲突</a:t>
            </a:r>
            <a:r>
              <a:rPr lang="zh-CN" altLang="en-US" sz="1800" dirty="0"/>
              <a:t>（以访存冲突为例）</a:t>
            </a:r>
          </a:p>
        </p:txBody>
      </p:sp>
      <p:sp>
        <p:nvSpPr>
          <p:cNvPr id="7" name="文本框 6"/>
          <p:cNvSpPr txBox="1"/>
          <p:nvPr/>
        </p:nvSpPr>
        <p:spPr>
          <a:xfrm>
            <a:off x="281305" y="461010"/>
            <a:ext cx="6647974" cy="369332"/>
          </a:xfrm>
          <a:prstGeom prst="rect">
            <a:avLst/>
          </a:prstGeom>
          <a:noFill/>
        </p:spPr>
        <p:txBody>
          <a:bodyPr wrap="none" rtlCol="0" anchor="t">
            <a:spAutoFit/>
          </a:bodyPr>
          <a:lstStyle/>
          <a:p>
            <a:r>
              <a:rPr lang="zh-CN" altLang="en-US" sz="1800" dirty="0">
                <a:sym typeface="+mn-ea"/>
              </a:rPr>
              <a:t>相关：程序的相近指令之间出现某种</a:t>
            </a:r>
            <a:r>
              <a:rPr lang="zh-CN" altLang="en-US" sz="1800" dirty="0">
                <a:solidFill>
                  <a:schemeClr val="accent1"/>
                </a:solidFill>
                <a:sym typeface="+mn-ea"/>
              </a:rPr>
              <a:t>关联</a:t>
            </a:r>
            <a:r>
              <a:rPr lang="zh-CN" altLang="en-US" sz="1800" dirty="0">
                <a:sym typeface="+mn-ea"/>
              </a:rPr>
              <a:t>使指令流水出现停顿。</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6510" y="17145"/>
            <a:ext cx="4846955" cy="622300"/>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225" normalizeH="0" baseline="0" noProof="0" dirty="0">
                <a:ln>
                  <a:noFill/>
                </a:ln>
                <a:solidFill>
                  <a:srgbClr val="333333"/>
                </a:solidFill>
                <a:effectLst/>
                <a:uLnTx/>
                <a:uFillTx/>
                <a:latin typeface="字魂59号-创粗黑"/>
                <a:cs typeface="+mn-ea"/>
                <a:sym typeface="+mn-lt"/>
              </a:rPr>
              <a:t>8.3.2</a:t>
            </a:r>
            <a:r>
              <a:rPr kumimoji="0" lang="zh-CN" altLang="en-US" sz="2400" b="1" i="0" u="none" strike="noStrike" kern="1200" cap="none" spc="225" normalizeH="0" baseline="0" noProof="0" dirty="0">
                <a:ln>
                  <a:noFill/>
                </a:ln>
                <a:solidFill>
                  <a:srgbClr val="333333"/>
                </a:solidFill>
                <a:effectLst/>
                <a:uLnTx/>
                <a:uFillTx/>
                <a:latin typeface="字魂59号-创粗黑"/>
                <a:cs typeface="+mn-ea"/>
                <a:sym typeface="+mn-lt"/>
              </a:rPr>
              <a:t>影响流水线性能的因素</a:t>
            </a:r>
          </a:p>
        </p:txBody>
      </p:sp>
      <p:sp>
        <p:nvSpPr>
          <p:cNvPr id="3261458" name="矩形 3261457"/>
          <p:cNvSpPr/>
          <p:nvPr/>
        </p:nvSpPr>
        <p:spPr>
          <a:xfrm>
            <a:off x="259398" y="2276793"/>
            <a:ext cx="1321196" cy="400110"/>
          </a:xfrm>
          <a:prstGeom prst="rect">
            <a:avLst/>
          </a:prstGeom>
          <a:noFill/>
          <a:ln w="25400">
            <a:noFill/>
          </a:ln>
        </p:spPr>
        <p:txBody>
          <a:bodyPr wrap="none" anchor="t">
            <a:spAutoFit/>
          </a:bodyPr>
          <a:lstStyle/>
          <a:p>
            <a:pPr marL="342900" indent="-342900"/>
            <a:r>
              <a:rPr lang="en-US" altLang="zh-CN" sz="2000" dirty="0">
                <a:solidFill>
                  <a:schemeClr val="tx1"/>
                </a:solidFill>
                <a:latin typeface="Arial" panose="020B0604020202020204" pitchFamily="34" charset="0"/>
                <a:ea typeface="宋体" panose="02010600030101010101" pitchFamily="2" charset="-122"/>
              </a:rPr>
              <a:t>3.</a:t>
            </a:r>
            <a:r>
              <a:rPr lang="zh-CN" altLang="en-US" sz="1800" dirty="0"/>
              <a:t>数据相关</a:t>
            </a:r>
          </a:p>
        </p:txBody>
      </p:sp>
      <p:sp>
        <p:nvSpPr>
          <p:cNvPr id="3261459" name="矩形 3261458"/>
          <p:cNvSpPr/>
          <p:nvPr/>
        </p:nvSpPr>
        <p:spPr>
          <a:xfrm>
            <a:off x="259715" y="2675573"/>
            <a:ext cx="9144000" cy="645160"/>
          </a:xfrm>
          <a:prstGeom prst="rect">
            <a:avLst/>
          </a:prstGeom>
          <a:noFill/>
          <a:ln w="25400">
            <a:noFill/>
          </a:ln>
        </p:spPr>
        <p:txBody>
          <a:bodyPr anchor="t">
            <a:spAutoFit/>
          </a:bodyPr>
          <a:lstStyle/>
          <a:p>
            <a:pPr marL="342900" indent="-342900"/>
            <a:r>
              <a:rPr lang="zh-CN" altLang="en-US" sz="1800" dirty="0"/>
              <a:t>几条相近的指令间，共用 </a:t>
            </a:r>
            <a:r>
              <a:rPr lang="zh-CN" altLang="en-US" sz="1800" dirty="0">
                <a:solidFill>
                  <a:schemeClr val="accent1"/>
                </a:solidFill>
              </a:rPr>
              <a:t>同一存储单元</a:t>
            </a:r>
          </a:p>
          <a:p>
            <a:pPr marL="342900" indent="-342900"/>
            <a:r>
              <a:rPr lang="zh-CN" altLang="en-US" sz="1800" dirty="0"/>
              <a:t>或</a:t>
            </a:r>
            <a:r>
              <a:rPr lang="zh-CN" altLang="en-US" sz="1800" dirty="0">
                <a:latin typeface="Arial" panose="020B0604020202020204" pitchFamily="34" charset="0"/>
                <a:ea typeface="宋体" panose="02010600030101010101" pitchFamily="2" charset="-122"/>
              </a:rPr>
              <a:t> </a:t>
            </a:r>
            <a:r>
              <a:rPr lang="zh-CN" altLang="en-US" sz="1800" dirty="0">
                <a:solidFill>
                  <a:schemeClr val="accent1"/>
                </a:solidFill>
              </a:rPr>
              <a:t>同一寄存器 </a:t>
            </a:r>
          </a:p>
        </p:txBody>
      </p:sp>
      <p:grpSp>
        <p:nvGrpSpPr>
          <p:cNvPr id="3261488" name="组合 3261487"/>
          <p:cNvGrpSpPr/>
          <p:nvPr/>
        </p:nvGrpSpPr>
        <p:grpSpPr>
          <a:xfrm>
            <a:off x="6110840" y="2182495"/>
            <a:ext cx="2361331" cy="2592388"/>
            <a:chOff x="3838" y="1842"/>
            <a:chExt cx="1673" cy="2352"/>
          </a:xfrm>
        </p:grpSpPr>
        <p:sp>
          <p:nvSpPr>
            <p:cNvPr id="43023" name="矩形 3261470"/>
            <p:cNvSpPr/>
            <p:nvPr/>
          </p:nvSpPr>
          <p:spPr>
            <a:xfrm>
              <a:off x="3936" y="2034"/>
              <a:ext cx="1248" cy="528"/>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24" name="矩形 3261471"/>
            <p:cNvSpPr/>
            <p:nvPr/>
          </p:nvSpPr>
          <p:spPr>
            <a:xfrm>
              <a:off x="4647" y="2898"/>
              <a:ext cx="624" cy="240"/>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25" name="任意多边形 3261472"/>
            <p:cNvSpPr/>
            <p:nvPr/>
          </p:nvSpPr>
          <p:spPr>
            <a:xfrm>
              <a:off x="3879" y="3474"/>
              <a:ext cx="1392" cy="480"/>
            </a:xfrm>
            <a:custGeom>
              <a:avLst/>
              <a:gdLst/>
              <a:ahLst/>
              <a:cxnLst/>
              <a:rect l="0" t="0" r="0" b="0"/>
              <a:pathLst>
                <a:path w="1248" h="432">
                  <a:moveTo>
                    <a:pt x="0" y="0"/>
                  </a:moveTo>
                  <a:lnTo>
                    <a:pt x="480" y="0"/>
                  </a:lnTo>
                  <a:lnTo>
                    <a:pt x="624" y="192"/>
                  </a:lnTo>
                  <a:lnTo>
                    <a:pt x="768" y="0"/>
                  </a:lnTo>
                  <a:lnTo>
                    <a:pt x="1248" y="0"/>
                  </a:lnTo>
                  <a:lnTo>
                    <a:pt x="960" y="432"/>
                  </a:lnTo>
                  <a:lnTo>
                    <a:pt x="288" y="432"/>
                  </a:lnTo>
                  <a:lnTo>
                    <a:pt x="0" y="0"/>
                  </a:lnTo>
                  <a:close/>
                </a:path>
              </a:pathLst>
            </a:custGeom>
            <a:noFill/>
            <a:ln w="28575" cap="flat" cmpd="sng">
              <a:solidFill>
                <a:srgbClr val="BE2021"/>
              </a:solidFill>
              <a:prstDash val="solid"/>
              <a:round/>
              <a:headEnd type="none" w="med" len="med"/>
              <a:tailEnd type="none" w="med" len="med"/>
            </a:ln>
          </p:spPr>
          <p:txBody>
            <a:bodyPr/>
            <a:lstStyle/>
            <a:p>
              <a:endParaRPr lang="zh-CN" altLang="en-US"/>
            </a:p>
          </p:txBody>
        </p:sp>
        <p:sp>
          <p:nvSpPr>
            <p:cNvPr id="43026" name="矩形 3261473"/>
            <p:cNvSpPr/>
            <p:nvPr/>
          </p:nvSpPr>
          <p:spPr>
            <a:xfrm>
              <a:off x="3838" y="2898"/>
              <a:ext cx="665" cy="240"/>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27" name="直接连接符 3261474"/>
            <p:cNvSpPr/>
            <p:nvPr/>
          </p:nvSpPr>
          <p:spPr>
            <a:xfrm>
              <a:off x="4189" y="2562"/>
              <a:ext cx="0" cy="336"/>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28" name="直接连接符 3261475"/>
            <p:cNvSpPr/>
            <p:nvPr/>
          </p:nvSpPr>
          <p:spPr>
            <a:xfrm>
              <a:off x="4951" y="2562"/>
              <a:ext cx="0" cy="336"/>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29" name="直接连接符 3261476"/>
            <p:cNvSpPr/>
            <p:nvPr/>
          </p:nvSpPr>
          <p:spPr>
            <a:xfrm>
              <a:off x="4189" y="3138"/>
              <a:ext cx="0" cy="336"/>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30" name="直接连接符 3261477"/>
            <p:cNvSpPr/>
            <p:nvPr/>
          </p:nvSpPr>
          <p:spPr>
            <a:xfrm>
              <a:off x="4951" y="3138"/>
              <a:ext cx="0" cy="336"/>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3031" name="任意多边形 3261478"/>
            <p:cNvSpPr/>
            <p:nvPr/>
          </p:nvSpPr>
          <p:spPr>
            <a:xfrm>
              <a:off x="4551" y="1842"/>
              <a:ext cx="960" cy="2352"/>
            </a:xfrm>
            <a:custGeom>
              <a:avLst/>
              <a:gdLst/>
              <a:ahLst/>
              <a:cxnLst/>
              <a:rect l="0" t="0" r="0" b="0"/>
              <a:pathLst>
                <a:path w="960" h="2352">
                  <a:moveTo>
                    <a:pt x="0" y="192"/>
                  </a:moveTo>
                  <a:lnTo>
                    <a:pt x="0" y="0"/>
                  </a:lnTo>
                  <a:lnTo>
                    <a:pt x="960" y="0"/>
                  </a:lnTo>
                  <a:lnTo>
                    <a:pt x="960" y="2352"/>
                  </a:lnTo>
                  <a:lnTo>
                    <a:pt x="48" y="2352"/>
                  </a:lnTo>
                  <a:lnTo>
                    <a:pt x="48" y="2112"/>
                  </a:ln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43032" name="文本框 3261479"/>
            <p:cNvSpPr txBox="1"/>
            <p:nvPr/>
          </p:nvSpPr>
          <p:spPr>
            <a:xfrm>
              <a:off x="4174" y="2102"/>
              <a:ext cx="816" cy="332"/>
            </a:xfrm>
            <a:prstGeom prst="rect">
              <a:avLst/>
            </a:prstGeom>
            <a:noFill/>
            <a:ln w="9525">
              <a:noFill/>
            </a:ln>
          </p:spPr>
          <p:txBody>
            <a:bodyPr anchor="t">
              <a:spAutoFit/>
            </a:bodyPr>
            <a:lstStyle/>
            <a:p>
              <a:pPr>
                <a:spcBef>
                  <a:spcPct val="50000"/>
                </a:spcBef>
              </a:pPr>
              <a:r>
                <a:rPr lang="zh-CN" altLang="en-US" sz="1800" dirty="0">
                  <a:latin typeface="+mj-ea"/>
                  <a:ea typeface="+mj-ea"/>
                </a:rPr>
                <a:t>寄存器组</a:t>
              </a:r>
            </a:p>
          </p:txBody>
        </p:sp>
        <p:sp>
          <p:nvSpPr>
            <p:cNvPr id="43033" name="文本框 3261480"/>
            <p:cNvSpPr txBox="1"/>
            <p:nvPr/>
          </p:nvSpPr>
          <p:spPr>
            <a:xfrm>
              <a:off x="3958" y="2892"/>
              <a:ext cx="515" cy="265"/>
            </a:xfrm>
            <a:prstGeom prst="rect">
              <a:avLst/>
            </a:prstGeom>
            <a:noFill/>
            <a:ln w="9525">
              <a:noFill/>
            </a:ln>
          </p:spPr>
          <p:txBody>
            <a:bodyPr wrap="square" lIns="0" tIns="0" anchor="t">
              <a:spAutoFit/>
            </a:bodyPr>
            <a:lstStyle/>
            <a:p>
              <a:pPr>
                <a:spcBef>
                  <a:spcPct val="50000"/>
                </a:spcBef>
              </a:pPr>
              <a:r>
                <a:rPr lang="zh-CN" altLang="en-US" sz="1600" dirty="0">
                  <a:latin typeface="+mj-ea"/>
                  <a:ea typeface="+mj-ea"/>
                </a:rPr>
                <a:t>锁存器</a:t>
              </a:r>
            </a:p>
          </p:txBody>
        </p:sp>
        <p:sp>
          <p:nvSpPr>
            <p:cNvPr id="43034" name="文本框 3261481"/>
            <p:cNvSpPr txBox="1"/>
            <p:nvPr/>
          </p:nvSpPr>
          <p:spPr>
            <a:xfrm>
              <a:off x="4724" y="2918"/>
              <a:ext cx="624" cy="263"/>
            </a:xfrm>
            <a:prstGeom prst="rect">
              <a:avLst/>
            </a:prstGeom>
            <a:noFill/>
            <a:ln w="9525">
              <a:noFill/>
            </a:ln>
          </p:spPr>
          <p:txBody>
            <a:bodyPr lIns="0" tIns="0" anchor="t">
              <a:spAutoFit/>
            </a:bodyPr>
            <a:lstStyle/>
            <a:p>
              <a:pPr>
                <a:spcBef>
                  <a:spcPct val="50000"/>
                </a:spcBef>
              </a:pPr>
              <a:r>
                <a:rPr lang="zh-CN" altLang="en-US" sz="1600" dirty="0">
                  <a:latin typeface="+mj-ea"/>
                  <a:ea typeface="+mj-ea"/>
                </a:rPr>
                <a:t>锁存器</a:t>
              </a:r>
            </a:p>
          </p:txBody>
        </p:sp>
        <p:sp>
          <p:nvSpPr>
            <p:cNvPr id="43035" name="文本框 3261482"/>
            <p:cNvSpPr txBox="1"/>
            <p:nvPr/>
          </p:nvSpPr>
          <p:spPr>
            <a:xfrm>
              <a:off x="4359" y="3665"/>
              <a:ext cx="768" cy="279"/>
            </a:xfrm>
            <a:prstGeom prst="rect">
              <a:avLst/>
            </a:prstGeom>
            <a:noFill/>
            <a:ln w="9525">
              <a:noFill/>
            </a:ln>
          </p:spPr>
          <p:txBody>
            <a:bodyPr anchor="t">
              <a:spAutoFit/>
            </a:bodyPr>
            <a:lstStyle/>
            <a:p>
              <a:pPr>
                <a:spcBef>
                  <a:spcPct val="50000"/>
                </a:spcBef>
              </a:pPr>
              <a:r>
                <a:rPr lang="en-US" altLang="zh-CN" dirty="0">
                  <a:latin typeface="+mj-ea"/>
                  <a:ea typeface="+mj-ea"/>
                </a:rPr>
                <a:t>ALU</a:t>
              </a:r>
            </a:p>
          </p:txBody>
        </p:sp>
      </p:grpSp>
      <p:sp>
        <p:nvSpPr>
          <p:cNvPr id="3261489" name="任意多边形 3261488"/>
          <p:cNvSpPr/>
          <p:nvPr/>
        </p:nvSpPr>
        <p:spPr>
          <a:xfrm>
            <a:off x="5897245" y="3190558"/>
            <a:ext cx="1295400" cy="1584325"/>
          </a:xfrm>
          <a:custGeom>
            <a:avLst/>
            <a:gdLst/>
            <a:ahLst/>
            <a:cxnLst/>
            <a:rect l="0" t="0" r="0" b="0"/>
            <a:pathLst>
              <a:path w="1008" h="1440">
                <a:moveTo>
                  <a:pt x="1008" y="1440"/>
                </a:moveTo>
                <a:lnTo>
                  <a:pt x="0" y="1440"/>
                </a:lnTo>
                <a:lnTo>
                  <a:pt x="0" y="0"/>
                </a:lnTo>
                <a:lnTo>
                  <a:pt x="384" y="0"/>
                </a:lnTo>
                <a:lnTo>
                  <a:pt x="384" y="144"/>
                </a:lnTo>
              </a:path>
            </a:pathLst>
          </a:custGeom>
          <a:noFill/>
          <a:ln w="28575" cap="flat" cmpd="sng">
            <a:solidFill>
              <a:schemeClr val="accent1"/>
            </a:solidFill>
            <a:prstDash val="solid"/>
            <a:round/>
            <a:headEnd type="oval" w="med" len="med"/>
            <a:tailEnd type="none" w="med" len="med"/>
          </a:ln>
        </p:spPr>
        <p:txBody>
          <a:bodyPr/>
          <a:lstStyle/>
          <a:p>
            <a:endParaRPr lang="zh-CN" altLang="en-US"/>
          </a:p>
        </p:txBody>
      </p:sp>
      <p:sp>
        <p:nvSpPr>
          <p:cNvPr id="3261463" name="矩形 3261462"/>
          <p:cNvSpPr/>
          <p:nvPr/>
        </p:nvSpPr>
        <p:spPr>
          <a:xfrm>
            <a:off x="3395232" y="3571490"/>
            <a:ext cx="3048000" cy="457200"/>
          </a:xfrm>
          <a:prstGeom prst="rect">
            <a:avLst/>
          </a:prstGeom>
          <a:noFill/>
          <a:ln w="9525">
            <a:noFill/>
          </a:ln>
        </p:spPr>
        <p:txBody>
          <a:bodyPr wrap="none" lIns="0" rIns="0" anchor="ctr"/>
          <a:lstStyle/>
          <a:p>
            <a:pPr>
              <a:spcBef>
                <a:spcPct val="0"/>
              </a:spcBef>
            </a:pPr>
            <a:r>
              <a:rPr lang="en-US" altLang="zh-CN" dirty="0">
                <a:latin typeface="Times New Roman" panose="02020603050405020304" pitchFamily="18" charset="0"/>
                <a:ea typeface="宋体" panose="02010600030101010101" pitchFamily="2" charset="-122"/>
              </a:rPr>
              <a:t>ADD   </a:t>
            </a:r>
            <a:r>
              <a:rPr lang="en-US" altLang="zh-CN" dirty="0">
                <a:solidFill>
                  <a:srgbClr val="FF0000"/>
                </a:solidFill>
                <a:latin typeface="Times New Roman" panose="02020603050405020304" pitchFamily="18" charset="0"/>
                <a:ea typeface="宋体" panose="02010600030101010101" pitchFamily="2" charset="-122"/>
              </a:rPr>
              <a:t>R1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R2</a:t>
            </a:r>
          </a:p>
        </p:txBody>
      </p:sp>
      <p:sp>
        <p:nvSpPr>
          <p:cNvPr id="3261464" name="文本框 3261463"/>
          <p:cNvSpPr txBox="1"/>
          <p:nvPr/>
        </p:nvSpPr>
        <p:spPr>
          <a:xfrm>
            <a:off x="2689520" y="3796124"/>
            <a:ext cx="1219200" cy="400110"/>
          </a:xfrm>
          <a:prstGeom prst="rect">
            <a:avLst/>
          </a:prstGeom>
          <a:noFill/>
          <a:ln w="9525">
            <a:noFill/>
          </a:ln>
        </p:spPr>
        <p:txBody>
          <a:bodyPr anchor="t">
            <a:spAutoFit/>
          </a:bodyPr>
          <a:lstStyle/>
          <a:p>
            <a:pPr>
              <a:spcBef>
                <a:spcPct val="50000"/>
              </a:spcBef>
            </a:pPr>
            <a:r>
              <a:rPr lang="zh-CN" altLang="en-US" sz="2000" dirty="0">
                <a:solidFill>
                  <a:schemeClr val="accent1"/>
                </a:solidFill>
                <a:latin typeface="Times New Roman" panose="02020603050405020304" pitchFamily="18" charset="0"/>
                <a:ea typeface="宋体" panose="02010600030101010101" pitchFamily="2" charset="-122"/>
              </a:rPr>
              <a:t>例子</a:t>
            </a:r>
          </a:p>
        </p:txBody>
      </p:sp>
      <p:sp>
        <p:nvSpPr>
          <p:cNvPr id="3261465" name="矩形 3261464"/>
          <p:cNvSpPr/>
          <p:nvPr/>
        </p:nvSpPr>
        <p:spPr>
          <a:xfrm>
            <a:off x="3385276" y="3821837"/>
            <a:ext cx="2971800" cy="533400"/>
          </a:xfrm>
          <a:prstGeom prst="rect">
            <a:avLst/>
          </a:prstGeom>
          <a:noFill/>
          <a:ln w="9525">
            <a:noFill/>
          </a:ln>
        </p:spPr>
        <p:txBody>
          <a:bodyPr wrap="none" lIns="0" rIns="0" anchor="ctr"/>
          <a:lstStyle/>
          <a:p>
            <a:pPr>
              <a:spcBef>
                <a:spcPct val="0"/>
              </a:spcBef>
            </a:pPr>
            <a:r>
              <a:rPr lang="en-US" altLang="zh-CN" dirty="0">
                <a:latin typeface="Times New Roman" panose="02020603050405020304" pitchFamily="18" charset="0"/>
                <a:ea typeface="宋体" panose="02010600030101010101" pitchFamily="2" charset="-122"/>
              </a:rPr>
              <a:t>SUB   </a:t>
            </a:r>
            <a:r>
              <a:rPr lang="en-US" altLang="zh-CN" dirty="0">
                <a:solidFill>
                  <a:srgbClr val="FF0000"/>
                </a:solidFill>
                <a:latin typeface="Times New Roman" panose="02020603050405020304" pitchFamily="18" charset="0"/>
                <a:ea typeface="宋体" panose="02010600030101010101" pitchFamily="2" charset="-122"/>
              </a:rPr>
              <a:t> R1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R3</a:t>
            </a:r>
          </a:p>
        </p:txBody>
      </p:sp>
      <p:sp>
        <p:nvSpPr>
          <p:cNvPr id="3261495" name="矩形 3261494"/>
          <p:cNvSpPr/>
          <p:nvPr/>
        </p:nvSpPr>
        <p:spPr>
          <a:xfrm>
            <a:off x="259398" y="639128"/>
            <a:ext cx="2706190" cy="400110"/>
          </a:xfrm>
          <a:prstGeom prst="rect">
            <a:avLst/>
          </a:prstGeom>
          <a:noFill/>
          <a:ln w="25400">
            <a:noFill/>
          </a:ln>
        </p:spPr>
        <p:txBody>
          <a:bodyPr wrap="none" anchor="t">
            <a:spAutoFit/>
          </a:bodyPr>
          <a:lstStyle/>
          <a:p>
            <a:pPr marL="342900" indent="-342900"/>
            <a:r>
              <a:rPr lang="en-US" altLang="zh-CN" sz="2000" dirty="0">
                <a:solidFill>
                  <a:schemeClr val="tx1"/>
                </a:solidFill>
                <a:latin typeface="Arial" panose="020B0604020202020204" pitchFamily="34" charset="0"/>
                <a:ea typeface="宋体" panose="02010600030101010101" pitchFamily="2" charset="-122"/>
              </a:rPr>
              <a:t>2.</a:t>
            </a:r>
            <a:r>
              <a:rPr lang="zh-CN" altLang="en-US" sz="1800" dirty="0"/>
              <a:t>控制相关（转移指令）</a:t>
            </a:r>
          </a:p>
        </p:txBody>
      </p:sp>
      <p:sp>
        <p:nvSpPr>
          <p:cNvPr id="43044" name="矩形 3261497"/>
          <p:cNvSpPr/>
          <p:nvPr/>
        </p:nvSpPr>
        <p:spPr>
          <a:xfrm>
            <a:off x="4072415" y="1360170"/>
            <a:ext cx="2032000" cy="369888"/>
          </a:xfrm>
          <a:prstGeom prst="rect">
            <a:avLst/>
          </a:prstGeom>
          <a:noFill/>
          <a:ln w="25400">
            <a:noFill/>
          </a:ln>
        </p:spPr>
        <p:txBody>
          <a:bodyPr wrap="none" anchor="t">
            <a:spAutoFit/>
          </a:bodyPr>
          <a:lstStyle/>
          <a:p>
            <a:pPr indent="-342900"/>
            <a:r>
              <a:rPr lang="zh-CN" altLang="en-US" sz="1800" dirty="0">
                <a:solidFill>
                  <a:schemeClr val="accent1"/>
                </a:solidFill>
              </a:rPr>
              <a:t>便发生了控制相关</a:t>
            </a:r>
          </a:p>
        </p:txBody>
      </p:sp>
      <p:sp>
        <p:nvSpPr>
          <p:cNvPr id="3261484" name="文本框 3261483"/>
          <p:cNvSpPr txBox="1"/>
          <p:nvPr/>
        </p:nvSpPr>
        <p:spPr>
          <a:xfrm>
            <a:off x="345440" y="1037908"/>
            <a:ext cx="5669280" cy="368300"/>
          </a:xfrm>
          <a:prstGeom prst="rect">
            <a:avLst/>
          </a:prstGeom>
          <a:noFill/>
          <a:ln w="25400">
            <a:noFill/>
          </a:ln>
        </p:spPr>
        <p:txBody>
          <a:bodyPr wrap="none" anchor="t">
            <a:spAutoFit/>
          </a:bodyPr>
          <a:lstStyle/>
          <a:p>
            <a:pPr indent="-342900"/>
            <a:r>
              <a:rPr lang="zh-CN" altLang="en-US" sz="1800" dirty="0"/>
              <a:t>当一条指令要等前一条（或几条）指令作出转移方向的</a:t>
            </a:r>
          </a:p>
        </p:txBody>
      </p:sp>
      <p:sp>
        <p:nvSpPr>
          <p:cNvPr id="3261500" name="矩形 3261499"/>
          <p:cNvSpPr/>
          <p:nvPr/>
        </p:nvSpPr>
        <p:spPr>
          <a:xfrm>
            <a:off x="264001" y="1406208"/>
            <a:ext cx="2697480" cy="368300"/>
          </a:xfrm>
          <a:prstGeom prst="rect">
            <a:avLst/>
          </a:prstGeom>
          <a:noFill/>
          <a:ln w="25400">
            <a:noFill/>
          </a:ln>
        </p:spPr>
        <p:txBody>
          <a:bodyPr wrap="none" anchor="t">
            <a:spAutoFit/>
          </a:bodyPr>
          <a:lstStyle/>
          <a:p>
            <a:pPr indent="-342900"/>
            <a:r>
              <a:rPr lang="zh-CN" altLang="en-US" sz="1800" dirty="0"/>
              <a:t>决定后，才能进入流水线</a:t>
            </a:r>
          </a:p>
        </p:txBody>
      </p:sp>
      <p:grpSp>
        <p:nvGrpSpPr>
          <p:cNvPr id="3261505" name="组合 3261504"/>
          <p:cNvGrpSpPr/>
          <p:nvPr/>
        </p:nvGrpSpPr>
        <p:grpSpPr>
          <a:xfrm>
            <a:off x="1957364" y="2935943"/>
            <a:ext cx="2917826" cy="431801"/>
            <a:chOff x="1396" y="2730"/>
            <a:chExt cx="1838" cy="272"/>
          </a:xfrm>
        </p:grpSpPr>
        <p:sp>
          <p:nvSpPr>
            <p:cNvPr id="43049" name="右箭头 3261502"/>
            <p:cNvSpPr/>
            <p:nvPr/>
          </p:nvSpPr>
          <p:spPr>
            <a:xfrm>
              <a:off x="1396" y="2730"/>
              <a:ext cx="635" cy="272"/>
            </a:xfrm>
            <a:prstGeom prst="rightArrow">
              <a:avLst>
                <a:gd name="adj1" fmla="val 50000"/>
                <a:gd name="adj2" fmla="val 583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sp>
          <p:nvSpPr>
            <p:cNvPr id="43050" name="矩形 3261503"/>
            <p:cNvSpPr/>
            <p:nvPr/>
          </p:nvSpPr>
          <p:spPr>
            <a:xfrm>
              <a:off x="2059" y="2753"/>
              <a:ext cx="1175" cy="233"/>
            </a:xfrm>
            <a:prstGeom prst="rect">
              <a:avLst/>
            </a:prstGeom>
            <a:ln>
              <a:noFill/>
            </a:ln>
          </p:spPr>
          <p:style>
            <a:lnRef idx="2">
              <a:schemeClr val="dk1"/>
            </a:lnRef>
            <a:fillRef idx="1">
              <a:schemeClr val="lt1"/>
            </a:fillRef>
            <a:effectRef idx="0">
              <a:schemeClr val="dk1"/>
            </a:effectRef>
            <a:fontRef idx="minor">
              <a:schemeClr val="dk1"/>
            </a:fontRef>
          </p:style>
          <p:txBody>
            <a:bodyPr wrap="none" anchor="t">
              <a:spAutoFit/>
            </a:bodyPr>
            <a:lstStyle/>
            <a:p>
              <a:pPr marL="342900" indent="-342900" algn="ctr"/>
              <a:r>
                <a:rPr lang="zh-CN" altLang="en-US" sz="1800" dirty="0">
                  <a:solidFill>
                    <a:schemeClr val="accent1"/>
                  </a:solidFill>
                </a:rPr>
                <a:t>出现</a:t>
              </a:r>
              <a:r>
                <a:rPr lang="zh-CN" altLang="en-US" sz="1800" dirty="0">
                  <a:solidFill>
                    <a:schemeClr val="accent1"/>
                  </a:solidFill>
                  <a:latin typeface="Arial" panose="020B0604020202020204" pitchFamily="34" charset="0"/>
                  <a:ea typeface="宋体" panose="02010600030101010101" pitchFamily="2" charset="-122"/>
                </a:rPr>
                <a:t> </a:t>
              </a:r>
              <a:r>
                <a:rPr lang="zh-CN" altLang="en-US" sz="1800" dirty="0">
                  <a:solidFill>
                    <a:schemeClr val="accent1"/>
                  </a:solidFill>
                </a:rPr>
                <a:t>数据相关。</a:t>
              </a:r>
            </a:p>
          </p:txBody>
        </p:sp>
      </p:grpSp>
      <p:sp>
        <p:nvSpPr>
          <p:cNvPr id="3261509" name="矩形 3261508"/>
          <p:cNvSpPr/>
          <p:nvPr/>
        </p:nvSpPr>
        <p:spPr>
          <a:xfrm>
            <a:off x="527311" y="3376756"/>
            <a:ext cx="2002011" cy="923330"/>
          </a:xfrm>
          <a:prstGeom prst="rect">
            <a:avLst/>
          </a:prstGeom>
          <a:noFill/>
          <a:ln w="25400">
            <a:noFill/>
          </a:ln>
        </p:spPr>
        <p:txBody>
          <a:bodyPr wrap="square" anchor="t">
            <a:spAutoFit/>
          </a:bodyPr>
          <a:lstStyle/>
          <a:p>
            <a:pPr indent="-342900"/>
            <a:r>
              <a:rPr lang="zh-CN" altLang="en-US" sz="1800" dirty="0">
                <a:latin typeface="+mj-ea"/>
                <a:ea typeface="+mj-ea"/>
              </a:rPr>
              <a:t>解决方法：</a:t>
            </a:r>
          </a:p>
          <a:p>
            <a:pPr indent="-342900"/>
            <a:r>
              <a:rPr lang="en-US" altLang="zh-CN" sz="1800" dirty="0">
                <a:latin typeface="+mj-ea"/>
                <a:ea typeface="+mj-ea"/>
              </a:rPr>
              <a:t>(1)  </a:t>
            </a:r>
            <a:r>
              <a:rPr lang="zh-CN" altLang="en-US" sz="1800" dirty="0">
                <a:latin typeface="+mj-ea"/>
                <a:ea typeface="+mj-ea"/>
              </a:rPr>
              <a:t>后推法</a:t>
            </a:r>
          </a:p>
          <a:p>
            <a:pPr indent="-342900"/>
            <a:r>
              <a:rPr lang="en-US" altLang="zh-CN" sz="1800" dirty="0">
                <a:latin typeface="+mj-ea"/>
                <a:ea typeface="+mj-ea"/>
              </a:rPr>
              <a:t>(2)  </a:t>
            </a:r>
            <a:r>
              <a:rPr lang="zh-CN" altLang="en-US" sz="1800" dirty="0">
                <a:latin typeface="+mj-ea"/>
                <a:ea typeface="+mj-ea"/>
              </a:rPr>
              <a:t>旁路技术</a:t>
            </a:r>
          </a:p>
        </p:txBody>
      </p:sp>
      <p:sp>
        <p:nvSpPr>
          <p:cNvPr id="3261514" name="文本框 3261513"/>
          <p:cNvSpPr txBox="1"/>
          <p:nvPr/>
        </p:nvSpPr>
        <p:spPr>
          <a:xfrm>
            <a:off x="6302693" y="1039495"/>
            <a:ext cx="1160462" cy="366713"/>
          </a:xfrm>
          <a:prstGeom prst="rect">
            <a:avLst/>
          </a:prstGeom>
          <a:noFill/>
          <a:ln w="25400">
            <a:noFill/>
          </a:ln>
        </p:spPr>
        <p:txBody>
          <a:bodyPr anchor="t">
            <a:spAutoFit/>
          </a:bodyPr>
          <a:lstStyle/>
          <a:p>
            <a:pPr marL="342900" indent="-342900" algn="ctr"/>
            <a:r>
              <a:rPr lang="en-US" altLang="zh-CN" sz="1800" dirty="0">
                <a:solidFill>
                  <a:schemeClr val="accent1"/>
                </a:solidFill>
                <a:latin typeface="Arial" panose="020B0604020202020204" pitchFamily="34" charset="0"/>
                <a:ea typeface="宋体" panose="02010600030101010101" pitchFamily="2" charset="-122"/>
              </a:rPr>
              <a:t>If( a &gt;b )       </a:t>
            </a:r>
          </a:p>
        </p:txBody>
      </p:sp>
      <p:sp>
        <p:nvSpPr>
          <p:cNvPr id="3261515" name="文本框 3261514"/>
          <p:cNvSpPr txBox="1"/>
          <p:nvPr/>
        </p:nvSpPr>
        <p:spPr>
          <a:xfrm>
            <a:off x="7328218" y="1033145"/>
            <a:ext cx="273050" cy="366713"/>
          </a:xfrm>
          <a:prstGeom prst="rect">
            <a:avLst/>
          </a:prstGeom>
          <a:noFill/>
          <a:ln w="25400">
            <a:noFill/>
          </a:ln>
        </p:spPr>
        <p:txBody>
          <a:bodyPr wrap="none" anchor="t">
            <a:spAutoFit/>
          </a:bodyPr>
          <a:lstStyle/>
          <a:p>
            <a:pPr marL="342900" indent="-342900" algn="ctr"/>
            <a:r>
              <a:rPr lang="en-US" altLang="zh-CN" sz="1800">
                <a:solidFill>
                  <a:srgbClr val="FF0000"/>
                </a:solidFill>
                <a:latin typeface="Arial" panose="020B0604020202020204" pitchFamily="34" charset="0"/>
                <a:ea typeface="宋体" panose="02010600030101010101" pitchFamily="2" charset="-122"/>
              </a:rPr>
              <a:t>{</a:t>
            </a:r>
          </a:p>
        </p:txBody>
      </p:sp>
      <p:sp>
        <p:nvSpPr>
          <p:cNvPr id="3261516" name="文本框 3261515"/>
          <p:cNvSpPr txBox="1"/>
          <p:nvPr/>
        </p:nvSpPr>
        <p:spPr>
          <a:xfrm>
            <a:off x="7469505" y="1033145"/>
            <a:ext cx="1225550" cy="366713"/>
          </a:xfrm>
          <a:prstGeom prst="rect">
            <a:avLst/>
          </a:prstGeom>
          <a:noFill/>
          <a:ln w="25400">
            <a:noFill/>
          </a:ln>
        </p:spPr>
        <p:txBody>
          <a:bodyPr wrap="none" anchor="t">
            <a:spAutoFit/>
          </a:bodyPr>
          <a:lstStyle/>
          <a:p>
            <a:pPr marL="342900" indent="-342900" algn="ctr"/>
            <a:r>
              <a:rPr lang="en-US" altLang="zh-CN" sz="1800" dirty="0">
                <a:solidFill>
                  <a:schemeClr val="accent1"/>
                </a:solidFill>
                <a:latin typeface="Arial" panose="020B0604020202020204" pitchFamily="34" charset="0"/>
                <a:ea typeface="宋体" panose="02010600030101010101" pitchFamily="2" charset="-122"/>
              </a:rPr>
              <a:t> c = c + 2;</a:t>
            </a:r>
          </a:p>
        </p:txBody>
      </p:sp>
      <p:sp>
        <p:nvSpPr>
          <p:cNvPr id="3261517" name="文本框 3261516"/>
          <p:cNvSpPr txBox="1"/>
          <p:nvPr/>
        </p:nvSpPr>
        <p:spPr>
          <a:xfrm>
            <a:off x="8560118" y="1033145"/>
            <a:ext cx="273050" cy="366713"/>
          </a:xfrm>
          <a:prstGeom prst="rect">
            <a:avLst/>
          </a:prstGeom>
          <a:noFill/>
          <a:ln w="25400">
            <a:noFill/>
          </a:ln>
        </p:spPr>
        <p:txBody>
          <a:bodyPr anchor="t">
            <a:spAutoFit/>
          </a:bodyPr>
          <a:lstStyle/>
          <a:p>
            <a:pPr marL="342900" indent="-342900" algn="ctr"/>
            <a:r>
              <a:rPr lang="en-US" altLang="zh-CN" sz="1800">
                <a:solidFill>
                  <a:srgbClr val="FF0000"/>
                </a:solidFill>
                <a:latin typeface="Arial" panose="020B0604020202020204" pitchFamily="34" charset="0"/>
                <a:ea typeface="宋体" panose="02010600030101010101" pitchFamily="2" charset="-122"/>
              </a:rPr>
              <a:t>}</a:t>
            </a:r>
          </a:p>
        </p:txBody>
      </p:sp>
      <p:sp>
        <p:nvSpPr>
          <p:cNvPr id="3261518" name="文本框 3261517"/>
          <p:cNvSpPr txBox="1"/>
          <p:nvPr/>
        </p:nvSpPr>
        <p:spPr>
          <a:xfrm>
            <a:off x="6334443" y="1520508"/>
            <a:ext cx="628650" cy="366712"/>
          </a:xfrm>
          <a:prstGeom prst="rect">
            <a:avLst/>
          </a:prstGeom>
          <a:noFill/>
          <a:ln w="25400">
            <a:noFill/>
          </a:ln>
        </p:spPr>
        <p:txBody>
          <a:bodyPr wrap="none" anchor="t">
            <a:spAutoFit/>
          </a:bodyPr>
          <a:lstStyle/>
          <a:p>
            <a:pPr marL="342900" indent="-342900" algn="ctr"/>
            <a:r>
              <a:rPr lang="en-US" altLang="zh-CN" sz="1800" dirty="0">
                <a:solidFill>
                  <a:schemeClr val="accent1"/>
                </a:solidFill>
                <a:latin typeface="Arial" panose="020B0604020202020204" pitchFamily="34" charset="0"/>
                <a:ea typeface="宋体" panose="02010600030101010101" pitchFamily="2" charset="-122"/>
              </a:rPr>
              <a:t>else</a:t>
            </a:r>
          </a:p>
        </p:txBody>
      </p:sp>
      <p:sp>
        <p:nvSpPr>
          <p:cNvPr id="3261519" name="文本框 3261518"/>
          <p:cNvSpPr txBox="1"/>
          <p:nvPr/>
        </p:nvSpPr>
        <p:spPr>
          <a:xfrm>
            <a:off x="7323455" y="1520508"/>
            <a:ext cx="273050" cy="366712"/>
          </a:xfrm>
          <a:prstGeom prst="rect">
            <a:avLst/>
          </a:prstGeom>
          <a:noFill/>
          <a:ln w="25400">
            <a:noFill/>
          </a:ln>
        </p:spPr>
        <p:txBody>
          <a:bodyPr wrap="none" anchor="t">
            <a:spAutoFit/>
          </a:bodyPr>
          <a:lstStyle/>
          <a:p>
            <a:pPr marL="342900" indent="-342900" algn="ctr"/>
            <a:r>
              <a:rPr lang="en-US" altLang="zh-CN" sz="1800">
                <a:solidFill>
                  <a:srgbClr val="FF0000"/>
                </a:solidFill>
                <a:latin typeface="Arial" panose="020B0604020202020204" pitchFamily="34" charset="0"/>
                <a:ea typeface="宋体" panose="02010600030101010101" pitchFamily="2" charset="-122"/>
              </a:rPr>
              <a:t>{</a:t>
            </a:r>
          </a:p>
        </p:txBody>
      </p:sp>
      <p:sp>
        <p:nvSpPr>
          <p:cNvPr id="3261520" name="文本框 3261519"/>
          <p:cNvSpPr txBox="1"/>
          <p:nvPr/>
        </p:nvSpPr>
        <p:spPr>
          <a:xfrm>
            <a:off x="7471093" y="1520508"/>
            <a:ext cx="1225550" cy="366712"/>
          </a:xfrm>
          <a:prstGeom prst="rect">
            <a:avLst/>
          </a:prstGeom>
          <a:noFill/>
          <a:ln w="25400">
            <a:noFill/>
          </a:ln>
        </p:spPr>
        <p:txBody>
          <a:bodyPr wrap="none" anchor="t">
            <a:spAutoFit/>
          </a:bodyPr>
          <a:lstStyle/>
          <a:p>
            <a:pPr marL="342900" indent="-342900" algn="ctr"/>
            <a:r>
              <a:rPr lang="en-US" altLang="zh-CN" sz="1800" dirty="0">
                <a:solidFill>
                  <a:schemeClr val="accent1"/>
                </a:solidFill>
                <a:latin typeface="Arial" panose="020B0604020202020204" pitchFamily="34" charset="0"/>
                <a:ea typeface="宋体" panose="02010600030101010101" pitchFamily="2" charset="-122"/>
              </a:rPr>
              <a:t> c = c + 4;</a:t>
            </a:r>
          </a:p>
        </p:txBody>
      </p:sp>
      <p:sp>
        <p:nvSpPr>
          <p:cNvPr id="3261521" name="文本框 3261520"/>
          <p:cNvSpPr txBox="1"/>
          <p:nvPr/>
        </p:nvSpPr>
        <p:spPr>
          <a:xfrm>
            <a:off x="8566468" y="1520508"/>
            <a:ext cx="273050" cy="366712"/>
          </a:xfrm>
          <a:prstGeom prst="rect">
            <a:avLst/>
          </a:prstGeom>
          <a:noFill/>
          <a:ln w="25400">
            <a:noFill/>
          </a:ln>
        </p:spPr>
        <p:txBody>
          <a:bodyPr wrap="none" anchor="t">
            <a:spAutoFit/>
          </a:bodyPr>
          <a:lstStyle/>
          <a:p>
            <a:pPr marL="342900" indent="-342900" algn="ctr"/>
            <a:r>
              <a:rPr lang="en-US" altLang="zh-CN" sz="1800">
                <a:solidFill>
                  <a:srgbClr val="FF0000"/>
                </a:solidFill>
                <a:latin typeface="Arial" panose="020B0604020202020204" pitchFamily="34" charset="0"/>
                <a:ea typeface="宋体" panose="02010600030101010101" pitchFamily="2" charset="-122"/>
              </a:rPr>
              <a:t>}</a:t>
            </a:r>
          </a:p>
        </p:txBody>
      </p:sp>
      <p:sp>
        <p:nvSpPr>
          <p:cNvPr id="3261543" name="矩形 3261542"/>
          <p:cNvSpPr/>
          <p:nvPr/>
        </p:nvSpPr>
        <p:spPr>
          <a:xfrm>
            <a:off x="527311" y="1866563"/>
            <a:ext cx="6183401" cy="371513"/>
          </a:xfrm>
          <a:prstGeom prst="rect">
            <a:avLst/>
          </a:prstGeom>
          <a:noFill/>
          <a:ln w="3175">
            <a:noFill/>
          </a:ln>
        </p:spPr>
        <p:txBody>
          <a:bodyPr wrap="none" lIns="90000" tIns="46800" rIns="90000" bIns="46800" anchor="t">
            <a:spAutoFit/>
          </a:bodyPr>
          <a:lstStyle/>
          <a:p>
            <a:pPr indent="0">
              <a:buClr>
                <a:srgbClr val="FF3300"/>
              </a:buClr>
              <a:buFont typeface="Wingdings" panose="05000000000000000000" pitchFamily="2" charset="2"/>
              <a:buNone/>
            </a:pPr>
            <a:r>
              <a:rPr lang="zh-CN" altLang="en-US" sz="1800" dirty="0"/>
              <a:t>解决办法：提前生成转移目标地址，不断提高猜测的准确率</a:t>
            </a:r>
          </a:p>
        </p:txBody>
      </p:sp>
      <p:sp>
        <p:nvSpPr>
          <p:cNvPr id="42" name="右箭头 3261502">
            <a:extLst>
              <a:ext uri="{FF2B5EF4-FFF2-40B4-BE49-F238E27FC236}">
                <a16:creationId xmlns:a16="http://schemas.microsoft.com/office/drawing/2014/main" id="{C1E4DCDA-D581-45CD-89DB-9BA74F3CE186}"/>
              </a:ext>
            </a:extLst>
          </p:cNvPr>
          <p:cNvSpPr/>
          <p:nvPr/>
        </p:nvSpPr>
        <p:spPr>
          <a:xfrm>
            <a:off x="3021164" y="1377542"/>
            <a:ext cx="1008063" cy="431800"/>
          </a:xfrm>
          <a:prstGeom prst="rightArrow">
            <a:avLst>
              <a:gd name="adj1" fmla="val 50000"/>
              <a:gd name="adj2" fmla="val 583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3261489"/>
                                        </p:tgtEl>
                                        <p:attrNameLst>
                                          <p:attrName>style.visibility</p:attrName>
                                        </p:attrNameLst>
                                      </p:cBhvr>
                                      <p:to>
                                        <p:strVal val="visible"/>
                                      </p:to>
                                    </p:set>
                                    <p:animEffect transition="in" filter="strips(upRight)">
                                      <p:cBhvr>
                                        <p:cTn id="7" dur="1000"/>
                                        <p:tgtEl>
                                          <p:spTgt spid="3261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0679" y="32278"/>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8.3.3</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指令流水中的多发技术</a:t>
            </a:r>
          </a:p>
        </p:txBody>
      </p:sp>
      <p:sp>
        <p:nvSpPr>
          <p:cNvPr id="44040" name="矩形 3264520"/>
          <p:cNvSpPr/>
          <p:nvPr/>
        </p:nvSpPr>
        <p:spPr>
          <a:xfrm>
            <a:off x="-104533" y="644760"/>
            <a:ext cx="2019935" cy="369332"/>
          </a:xfrm>
          <a:prstGeom prst="rect">
            <a:avLst/>
          </a:prstGeom>
          <a:noFill/>
          <a:ln w="25400">
            <a:noFill/>
          </a:ln>
        </p:spPr>
        <p:txBody>
          <a:bodyPr wrap="square" anchor="ctr">
            <a:spAutoFit/>
          </a:bodyPr>
          <a:lstStyle/>
          <a:p>
            <a:pPr>
              <a:spcBef>
                <a:spcPct val="0"/>
              </a:spcBef>
            </a:pPr>
            <a:r>
              <a:rPr lang="zh-CN" altLang="en-US" sz="1800" dirty="0">
                <a:latin typeface="Arial" panose="020B0604020202020204" pitchFamily="34" charset="0"/>
                <a:ea typeface="宋体" panose="02010600030101010101" pitchFamily="2" charset="-122"/>
              </a:rPr>
              <a:t> </a:t>
            </a:r>
            <a:r>
              <a:rPr lang="zh-CN" altLang="en-US" sz="1800" dirty="0"/>
              <a:t>（</a:t>
            </a:r>
            <a:r>
              <a:rPr lang="en-US" altLang="zh-CN" sz="1800" dirty="0"/>
              <a:t>1</a:t>
            </a:r>
            <a:r>
              <a:rPr lang="zh-CN" altLang="en-US" sz="1800" dirty="0"/>
              <a:t>）超标量技术 </a:t>
            </a:r>
          </a:p>
        </p:txBody>
      </p:sp>
      <p:sp>
        <p:nvSpPr>
          <p:cNvPr id="3264522" name="矩形 3264521"/>
          <p:cNvSpPr/>
          <p:nvPr/>
        </p:nvSpPr>
        <p:spPr>
          <a:xfrm>
            <a:off x="812165" y="948690"/>
            <a:ext cx="5565140" cy="381635"/>
          </a:xfrm>
          <a:prstGeom prst="rect">
            <a:avLst/>
          </a:prstGeom>
          <a:noFill/>
          <a:ln w="9525">
            <a:noFill/>
          </a:ln>
        </p:spPr>
        <p:txBody>
          <a:bodyPr wrap="none" lIns="0" rIns="0" anchor="ctr"/>
          <a:lstStyle/>
          <a:p>
            <a:pPr>
              <a:spcBef>
                <a:spcPct val="0"/>
              </a:spcBef>
              <a:buClr>
                <a:schemeClr val="folHlink"/>
              </a:buClr>
              <a:buFont typeface="Wingdings" panose="05000000000000000000" pitchFamily="2" charset="2"/>
            </a:pPr>
            <a:r>
              <a:rPr lang="en-US" altLang="zh-CN" dirty="0">
                <a:latin typeface="Times New Roman" panose="02020603050405020304" pitchFamily="18" charset="0"/>
                <a:ea typeface="宋体" panose="02010600030101010101" pitchFamily="2" charset="-122"/>
              </a:rPr>
              <a:t> </a:t>
            </a:r>
            <a:r>
              <a:rPr lang="zh-CN" altLang="en-US" sz="1800" dirty="0"/>
              <a:t>每个时钟周期内可 </a:t>
            </a:r>
            <a:r>
              <a:rPr lang="zh-CN" altLang="en-US" sz="1800" dirty="0">
                <a:solidFill>
                  <a:schemeClr val="accent5">
                    <a:lumMod val="60000"/>
                    <a:lumOff val="40000"/>
                  </a:schemeClr>
                </a:solidFill>
              </a:rPr>
              <a:t>并发多条独立指令</a:t>
            </a:r>
            <a:r>
              <a:rPr lang="zh-CN" altLang="en-US" sz="1800" dirty="0"/>
              <a:t>（需要配置多个功能部件</a:t>
            </a:r>
            <a:r>
              <a:rPr lang="zh-CN" altLang="en-US" dirty="0">
                <a:latin typeface="Arial" panose="020B0604020202020204" pitchFamily="34" charset="0"/>
                <a:ea typeface="宋体" panose="02010600030101010101" pitchFamily="2" charset="-122"/>
              </a:rPr>
              <a:t>）</a:t>
            </a:r>
            <a:r>
              <a:rPr lang="zh-CN" altLang="en-US" b="0" dirty="0">
                <a:latin typeface="Arial" panose="020B0604020202020204" pitchFamily="34" charset="0"/>
                <a:ea typeface="宋体" panose="02010600030101010101" pitchFamily="2" charset="-122"/>
              </a:rPr>
              <a:t> </a:t>
            </a:r>
          </a:p>
        </p:txBody>
      </p:sp>
      <p:grpSp>
        <p:nvGrpSpPr>
          <p:cNvPr id="3264621" name="组合 3264620"/>
          <p:cNvGrpSpPr/>
          <p:nvPr/>
        </p:nvGrpSpPr>
        <p:grpSpPr>
          <a:xfrm>
            <a:off x="305117" y="1239721"/>
            <a:ext cx="7654925" cy="2165549"/>
            <a:chOff x="249" y="1480"/>
            <a:chExt cx="5216" cy="1907"/>
          </a:xfrm>
        </p:grpSpPr>
        <p:sp>
          <p:nvSpPr>
            <p:cNvPr id="44043" name="矩形 3264619"/>
            <p:cNvSpPr/>
            <p:nvPr/>
          </p:nvSpPr>
          <p:spPr>
            <a:xfrm>
              <a:off x="249" y="1480"/>
              <a:ext cx="5216" cy="1814"/>
            </a:xfrm>
            <a:prstGeom prst="rect">
              <a:avLst/>
            </a:prstGeom>
            <a:solidFill>
              <a:srgbClr val="CCFFCC">
                <a:alpha val="19000"/>
              </a:srgbClr>
            </a:solidFill>
            <a:ln w="25400">
              <a:noFill/>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44" name="直接连接符 3264594"/>
            <p:cNvSpPr/>
            <p:nvPr/>
          </p:nvSpPr>
          <p:spPr>
            <a:xfrm>
              <a:off x="2880" y="1797"/>
              <a:ext cx="0" cy="0"/>
            </a:xfrm>
            <a:prstGeom prst="line">
              <a:avLst/>
            </a:prstGeom>
            <a:ln w="25400" cap="flat" cmpd="sng">
              <a:solidFill>
                <a:srgbClr val="00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nvGrpSpPr>
            <p:cNvPr id="44045" name="组合 3264618"/>
            <p:cNvGrpSpPr/>
            <p:nvPr/>
          </p:nvGrpSpPr>
          <p:grpSpPr>
            <a:xfrm>
              <a:off x="385" y="1606"/>
              <a:ext cx="4975" cy="1781"/>
              <a:chOff x="385" y="1606"/>
              <a:chExt cx="4975" cy="1781"/>
            </a:xfrm>
          </p:grpSpPr>
          <p:sp>
            <p:nvSpPr>
              <p:cNvPr id="44046" name="直接连接符 3264597"/>
              <p:cNvSpPr/>
              <p:nvPr/>
            </p:nvSpPr>
            <p:spPr>
              <a:xfrm flipV="1">
                <a:off x="3969" y="1842"/>
                <a:ext cx="0" cy="318"/>
              </a:xfrm>
              <a:prstGeom prst="line">
                <a:avLst/>
              </a:prstGeom>
              <a:ln w="25400" cap="flat" cmpd="sng">
                <a:solidFill>
                  <a:srgbClr val="00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nvGrpSpPr>
              <p:cNvPr id="44047" name="组合 3264617"/>
              <p:cNvGrpSpPr/>
              <p:nvPr/>
            </p:nvGrpSpPr>
            <p:grpSpPr>
              <a:xfrm>
                <a:off x="385" y="1606"/>
                <a:ext cx="4975" cy="1781"/>
                <a:chOff x="385" y="1606"/>
                <a:chExt cx="4975" cy="1781"/>
              </a:xfrm>
            </p:grpSpPr>
            <p:sp>
              <p:nvSpPr>
                <p:cNvPr id="44048" name="直接连接符 3264598"/>
                <p:cNvSpPr/>
                <p:nvPr/>
              </p:nvSpPr>
              <p:spPr>
                <a:xfrm>
                  <a:off x="3969" y="1888"/>
                  <a:ext cx="635" cy="0"/>
                </a:xfrm>
                <a:prstGeom prst="line">
                  <a:avLst/>
                </a:prstGeom>
                <a:ln w="25400" cap="flat" cmpd="sng">
                  <a:solidFill>
                    <a:srgbClr val="0000FF"/>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nvGrpSpPr>
                <p:cNvPr id="44049" name="组合 3264610"/>
                <p:cNvGrpSpPr/>
                <p:nvPr/>
              </p:nvGrpSpPr>
              <p:grpSpPr>
                <a:xfrm>
                  <a:off x="3152" y="1797"/>
                  <a:ext cx="1452" cy="499"/>
                  <a:chOff x="3152" y="1797"/>
                  <a:chExt cx="1452" cy="499"/>
                </a:xfrm>
              </p:grpSpPr>
              <p:sp>
                <p:nvSpPr>
                  <p:cNvPr id="44050" name="直接连接符 3264599"/>
                  <p:cNvSpPr/>
                  <p:nvPr/>
                </p:nvSpPr>
                <p:spPr>
                  <a:xfrm>
                    <a:off x="3152" y="1797"/>
                    <a:ext cx="0" cy="499"/>
                  </a:xfrm>
                  <a:prstGeom prst="line">
                    <a:avLst/>
                  </a:prstGeom>
                  <a:ln w="25400" cap="flat" cmpd="sng">
                    <a:solidFill>
                      <a:srgbClr val="FF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1" name="直接连接符 3264600"/>
                  <p:cNvSpPr/>
                  <p:nvPr/>
                </p:nvSpPr>
                <p:spPr>
                  <a:xfrm>
                    <a:off x="3152" y="2296"/>
                    <a:ext cx="1089" cy="0"/>
                  </a:xfrm>
                  <a:prstGeom prst="line">
                    <a:avLst/>
                  </a:prstGeom>
                  <a:ln w="25400" cap="flat" cmpd="sng">
                    <a:solidFill>
                      <a:srgbClr val="FF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2" name="直接连接符 3264601"/>
                  <p:cNvSpPr/>
                  <p:nvPr/>
                </p:nvSpPr>
                <p:spPr>
                  <a:xfrm flipV="1">
                    <a:off x="4241" y="2115"/>
                    <a:ext cx="0" cy="181"/>
                  </a:xfrm>
                  <a:prstGeom prst="line">
                    <a:avLst/>
                  </a:prstGeom>
                  <a:ln w="25400" cap="flat" cmpd="sng">
                    <a:solidFill>
                      <a:srgbClr val="FF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3" name="直接连接符 3264602"/>
                  <p:cNvSpPr/>
                  <p:nvPr/>
                </p:nvSpPr>
                <p:spPr>
                  <a:xfrm>
                    <a:off x="4241" y="2115"/>
                    <a:ext cx="363" cy="0"/>
                  </a:xfrm>
                  <a:prstGeom prst="line">
                    <a:avLst/>
                  </a:prstGeom>
                  <a:ln w="25400" cap="flat" cmpd="sng">
                    <a:solidFill>
                      <a:srgbClr val="FF00FF"/>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grpSp>
              <p:nvGrpSpPr>
                <p:cNvPr id="44054" name="组合 3264611"/>
                <p:cNvGrpSpPr/>
                <p:nvPr/>
              </p:nvGrpSpPr>
              <p:grpSpPr>
                <a:xfrm>
                  <a:off x="3424" y="1797"/>
                  <a:ext cx="1180" cy="726"/>
                  <a:chOff x="3424" y="1797"/>
                  <a:chExt cx="1180" cy="726"/>
                </a:xfrm>
              </p:grpSpPr>
              <p:sp>
                <p:nvSpPr>
                  <p:cNvPr id="44055" name="直接连接符 3264603"/>
                  <p:cNvSpPr/>
                  <p:nvPr/>
                </p:nvSpPr>
                <p:spPr>
                  <a:xfrm>
                    <a:off x="3424" y="1797"/>
                    <a:ext cx="0" cy="726"/>
                  </a:xfrm>
                  <a:prstGeom prst="line">
                    <a:avLst/>
                  </a:prstGeom>
                  <a:ln w="25400" cap="flat" cmpd="sng">
                    <a:solidFill>
                      <a:srgbClr val="FF6600"/>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6" name="直接连接符 3264604"/>
                  <p:cNvSpPr/>
                  <p:nvPr/>
                </p:nvSpPr>
                <p:spPr>
                  <a:xfrm>
                    <a:off x="3424" y="2523"/>
                    <a:ext cx="907" cy="0"/>
                  </a:xfrm>
                  <a:prstGeom prst="line">
                    <a:avLst/>
                  </a:prstGeom>
                  <a:ln w="25400" cap="flat" cmpd="sng">
                    <a:solidFill>
                      <a:srgbClr val="FF6600"/>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7" name="直接连接符 3264605"/>
                  <p:cNvSpPr/>
                  <p:nvPr/>
                </p:nvSpPr>
                <p:spPr>
                  <a:xfrm flipV="1">
                    <a:off x="4332" y="2341"/>
                    <a:ext cx="0" cy="182"/>
                  </a:xfrm>
                  <a:prstGeom prst="line">
                    <a:avLst/>
                  </a:prstGeom>
                  <a:ln w="25400" cap="flat" cmpd="sng">
                    <a:solidFill>
                      <a:srgbClr val="FF6600"/>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58" name="直接连接符 3264606"/>
                  <p:cNvSpPr/>
                  <p:nvPr/>
                </p:nvSpPr>
                <p:spPr>
                  <a:xfrm>
                    <a:off x="4332" y="2341"/>
                    <a:ext cx="272" cy="0"/>
                  </a:xfrm>
                  <a:prstGeom prst="line">
                    <a:avLst/>
                  </a:prstGeom>
                  <a:ln w="25400" cap="flat" cmpd="sng">
                    <a:solidFill>
                      <a:srgbClr val="FF6600"/>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grpSp>
              <p:nvGrpSpPr>
                <p:cNvPr id="44059" name="组合 3264616"/>
                <p:cNvGrpSpPr/>
                <p:nvPr/>
              </p:nvGrpSpPr>
              <p:grpSpPr>
                <a:xfrm>
                  <a:off x="385" y="1606"/>
                  <a:ext cx="4975" cy="1781"/>
                  <a:chOff x="385" y="1606"/>
                  <a:chExt cx="4975" cy="1781"/>
                </a:xfrm>
              </p:grpSpPr>
              <p:grpSp>
                <p:nvGrpSpPr>
                  <p:cNvPr id="44060" name="组合 3264522"/>
                  <p:cNvGrpSpPr/>
                  <p:nvPr/>
                </p:nvGrpSpPr>
                <p:grpSpPr>
                  <a:xfrm>
                    <a:off x="385" y="1606"/>
                    <a:ext cx="4340" cy="1781"/>
                    <a:chOff x="1132" y="2496"/>
                    <a:chExt cx="4340" cy="1781"/>
                  </a:xfrm>
                </p:grpSpPr>
                <p:grpSp>
                  <p:nvGrpSpPr>
                    <p:cNvPr id="44061" name="组合 3264523"/>
                    <p:cNvGrpSpPr/>
                    <p:nvPr/>
                  </p:nvGrpSpPr>
                  <p:grpSpPr>
                    <a:xfrm>
                      <a:off x="1132" y="2496"/>
                      <a:ext cx="4340" cy="1781"/>
                      <a:chOff x="1132" y="2496"/>
                      <a:chExt cx="4340" cy="1781"/>
                    </a:xfrm>
                  </p:grpSpPr>
                  <p:sp>
                    <p:nvSpPr>
                      <p:cNvPr id="44062" name="矩形 3264524"/>
                      <p:cNvSpPr/>
                      <p:nvPr/>
                    </p:nvSpPr>
                    <p:spPr>
                      <a:xfrm>
                        <a:off x="1189"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3" name="矩形 3264525"/>
                      <p:cNvSpPr/>
                      <p:nvPr/>
                    </p:nvSpPr>
                    <p:spPr>
                      <a:xfrm>
                        <a:off x="1471"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4" name="矩形 3264526"/>
                      <p:cNvSpPr/>
                      <p:nvPr/>
                    </p:nvSpPr>
                    <p:spPr>
                      <a:xfrm>
                        <a:off x="1753" y="2578"/>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5" name="矩形 3264527"/>
                      <p:cNvSpPr/>
                      <p:nvPr/>
                    </p:nvSpPr>
                    <p:spPr>
                      <a:xfrm>
                        <a:off x="2035"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6" name="矩形 3264528"/>
                      <p:cNvSpPr/>
                      <p:nvPr/>
                    </p:nvSpPr>
                    <p:spPr>
                      <a:xfrm>
                        <a:off x="1189" y="270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7" name="矩形 3264529"/>
                      <p:cNvSpPr/>
                      <p:nvPr/>
                    </p:nvSpPr>
                    <p:spPr>
                      <a:xfrm>
                        <a:off x="1471" y="270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8" name="矩形 3264530"/>
                      <p:cNvSpPr/>
                      <p:nvPr/>
                    </p:nvSpPr>
                    <p:spPr>
                      <a:xfrm>
                        <a:off x="1753" y="2701"/>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69" name="矩形 3264531"/>
                      <p:cNvSpPr/>
                      <p:nvPr/>
                    </p:nvSpPr>
                    <p:spPr>
                      <a:xfrm>
                        <a:off x="2035" y="270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0" name="矩形 3264532"/>
                      <p:cNvSpPr/>
                      <p:nvPr/>
                    </p:nvSpPr>
                    <p:spPr>
                      <a:xfrm>
                        <a:off x="1189" y="2824"/>
                        <a:ext cx="282" cy="12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1" name="矩形 3264533"/>
                      <p:cNvSpPr/>
                      <p:nvPr/>
                    </p:nvSpPr>
                    <p:spPr>
                      <a:xfrm>
                        <a:off x="1471" y="2824"/>
                        <a:ext cx="282" cy="12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2" name="矩形 3264534"/>
                      <p:cNvSpPr/>
                      <p:nvPr/>
                    </p:nvSpPr>
                    <p:spPr>
                      <a:xfrm>
                        <a:off x="1753" y="2824"/>
                        <a:ext cx="282" cy="12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3" name="矩形 3264535"/>
                      <p:cNvSpPr/>
                      <p:nvPr/>
                    </p:nvSpPr>
                    <p:spPr>
                      <a:xfrm>
                        <a:off x="2035" y="2824"/>
                        <a:ext cx="282" cy="12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4" name="矩形 3264536"/>
                      <p:cNvSpPr/>
                      <p:nvPr/>
                    </p:nvSpPr>
                    <p:spPr>
                      <a:xfrm>
                        <a:off x="1471" y="294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5" name="矩形 3264537"/>
                      <p:cNvSpPr/>
                      <p:nvPr/>
                    </p:nvSpPr>
                    <p:spPr>
                      <a:xfrm>
                        <a:off x="1753" y="294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6" name="矩形 3264538"/>
                      <p:cNvSpPr/>
                      <p:nvPr/>
                    </p:nvSpPr>
                    <p:spPr>
                      <a:xfrm>
                        <a:off x="2035" y="2948"/>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7" name="矩形 3264539"/>
                      <p:cNvSpPr/>
                      <p:nvPr/>
                    </p:nvSpPr>
                    <p:spPr>
                      <a:xfrm>
                        <a:off x="2317" y="294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8" name="矩形 3264540"/>
                      <p:cNvSpPr/>
                      <p:nvPr/>
                    </p:nvSpPr>
                    <p:spPr>
                      <a:xfrm>
                        <a:off x="1471" y="307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79" name="矩形 3264541"/>
                      <p:cNvSpPr/>
                      <p:nvPr/>
                    </p:nvSpPr>
                    <p:spPr>
                      <a:xfrm>
                        <a:off x="1753" y="307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0" name="矩形 3264542"/>
                      <p:cNvSpPr/>
                      <p:nvPr/>
                    </p:nvSpPr>
                    <p:spPr>
                      <a:xfrm>
                        <a:off x="2035" y="3071"/>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1" name="矩形 3264543"/>
                      <p:cNvSpPr/>
                      <p:nvPr/>
                    </p:nvSpPr>
                    <p:spPr>
                      <a:xfrm>
                        <a:off x="2317" y="3071"/>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2" name="矩形 3264544"/>
                      <p:cNvSpPr/>
                      <p:nvPr/>
                    </p:nvSpPr>
                    <p:spPr>
                      <a:xfrm>
                        <a:off x="1471" y="3194"/>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3" name="矩形 3264545"/>
                      <p:cNvSpPr/>
                      <p:nvPr/>
                    </p:nvSpPr>
                    <p:spPr>
                      <a:xfrm>
                        <a:off x="1753" y="3194"/>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4" name="矩形 3264546"/>
                      <p:cNvSpPr/>
                      <p:nvPr/>
                    </p:nvSpPr>
                    <p:spPr>
                      <a:xfrm>
                        <a:off x="2035" y="3194"/>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5" name="矩形 3264547"/>
                      <p:cNvSpPr/>
                      <p:nvPr/>
                    </p:nvSpPr>
                    <p:spPr>
                      <a:xfrm>
                        <a:off x="2317" y="3194"/>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6" name="矩形 3264548"/>
                      <p:cNvSpPr/>
                      <p:nvPr/>
                    </p:nvSpPr>
                    <p:spPr>
                      <a:xfrm>
                        <a:off x="1753" y="3317"/>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7" name="矩形 3264549"/>
                      <p:cNvSpPr/>
                      <p:nvPr/>
                    </p:nvSpPr>
                    <p:spPr>
                      <a:xfrm>
                        <a:off x="2035" y="3317"/>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8" name="矩形 3264550"/>
                      <p:cNvSpPr/>
                      <p:nvPr/>
                    </p:nvSpPr>
                    <p:spPr>
                      <a:xfrm>
                        <a:off x="2317" y="3317"/>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89" name="矩形 3264551"/>
                      <p:cNvSpPr/>
                      <p:nvPr/>
                    </p:nvSpPr>
                    <p:spPr>
                      <a:xfrm>
                        <a:off x="2599" y="3317"/>
                        <a:ext cx="281"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0" name="矩形 3264552"/>
                      <p:cNvSpPr/>
                      <p:nvPr/>
                    </p:nvSpPr>
                    <p:spPr>
                      <a:xfrm>
                        <a:off x="1753" y="3440"/>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1" name="矩形 3264553"/>
                      <p:cNvSpPr/>
                      <p:nvPr/>
                    </p:nvSpPr>
                    <p:spPr>
                      <a:xfrm>
                        <a:off x="2035" y="3440"/>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2" name="矩形 3264554"/>
                      <p:cNvSpPr/>
                      <p:nvPr/>
                    </p:nvSpPr>
                    <p:spPr>
                      <a:xfrm>
                        <a:off x="2317" y="3440"/>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3" name="矩形 3264555"/>
                      <p:cNvSpPr/>
                      <p:nvPr/>
                    </p:nvSpPr>
                    <p:spPr>
                      <a:xfrm>
                        <a:off x="2599" y="3440"/>
                        <a:ext cx="281"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4" name="矩形 3264556"/>
                      <p:cNvSpPr/>
                      <p:nvPr/>
                    </p:nvSpPr>
                    <p:spPr>
                      <a:xfrm>
                        <a:off x="1753" y="3563"/>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5" name="矩形 3264557"/>
                      <p:cNvSpPr/>
                      <p:nvPr/>
                    </p:nvSpPr>
                    <p:spPr>
                      <a:xfrm>
                        <a:off x="2035" y="3563"/>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6" name="矩形 3264558"/>
                      <p:cNvSpPr/>
                      <p:nvPr/>
                    </p:nvSpPr>
                    <p:spPr>
                      <a:xfrm>
                        <a:off x="2317" y="3564"/>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7" name="矩形 3264559"/>
                      <p:cNvSpPr/>
                      <p:nvPr/>
                    </p:nvSpPr>
                    <p:spPr>
                      <a:xfrm>
                        <a:off x="2599" y="3563"/>
                        <a:ext cx="281"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8" name="矩形 3264560"/>
                      <p:cNvSpPr/>
                      <p:nvPr/>
                    </p:nvSpPr>
                    <p:spPr>
                      <a:xfrm>
                        <a:off x="3397"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099" name="矩形 3264561"/>
                      <p:cNvSpPr/>
                      <p:nvPr/>
                    </p:nvSpPr>
                    <p:spPr>
                      <a:xfrm>
                        <a:off x="3679"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0" name="矩形 3264562"/>
                      <p:cNvSpPr/>
                      <p:nvPr/>
                    </p:nvSpPr>
                    <p:spPr>
                      <a:xfrm>
                        <a:off x="3961" y="2578"/>
                        <a:ext cx="282" cy="123"/>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1" name="矩形 3264563"/>
                      <p:cNvSpPr/>
                      <p:nvPr/>
                    </p:nvSpPr>
                    <p:spPr>
                      <a:xfrm>
                        <a:off x="4243" y="2578"/>
                        <a:ext cx="282" cy="123"/>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2" name="文本框 3264564"/>
                      <p:cNvSpPr txBox="1"/>
                      <p:nvPr/>
                    </p:nvSpPr>
                    <p:spPr>
                      <a:xfrm>
                        <a:off x="3388" y="2749"/>
                        <a:ext cx="1194" cy="324"/>
                      </a:xfrm>
                      <a:prstGeom prst="rect">
                        <a:avLst/>
                      </a:prstGeom>
                      <a:noFill/>
                      <a:ln w="9525">
                        <a:noFill/>
                      </a:ln>
                    </p:spPr>
                    <p:txBody>
                      <a:bodyPr wrap="square" anchor="t">
                        <a:spAutoFit/>
                      </a:bodyPr>
                      <a:lstStyle/>
                      <a:p>
                        <a:pPr>
                          <a:spcBef>
                            <a:spcPct val="0"/>
                          </a:spcBef>
                        </a:pPr>
                        <a:r>
                          <a:rPr lang="en-US" altLang="zh-CN">
                            <a:latin typeface="Times New Roman" panose="02020603050405020304" pitchFamily="18" charset="0"/>
                            <a:ea typeface="宋体" panose="02010600030101010101" pitchFamily="2" charset="-122"/>
                          </a:rPr>
                          <a:t>IF   ID  </a:t>
                        </a:r>
                        <a:r>
                          <a:rPr lang="en-US" altLang="zh-CN" sz="1800">
                            <a:latin typeface="Times New Roman" panose="02020603050405020304" pitchFamily="18" charset="0"/>
                            <a:ea typeface="宋体" panose="02010600030101010101" pitchFamily="2" charset="-122"/>
                          </a:rPr>
                          <a:t>EX  </a:t>
                        </a:r>
                        <a:r>
                          <a:rPr lang="en-US" altLang="zh-CN" sz="10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WR</a:t>
                        </a:r>
                      </a:p>
                    </p:txBody>
                  </p:sp>
                  <p:sp>
                    <p:nvSpPr>
                      <p:cNvPr id="44103" name="直接连接符 3264565"/>
                      <p:cNvSpPr/>
                      <p:nvPr/>
                    </p:nvSpPr>
                    <p:spPr>
                      <a:xfrm>
                        <a:off x="1189" y="2496"/>
                        <a:ext cx="0" cy="1396"/>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4" name="直接连接符 3264566"/>
                      <p:cNvSpPr/>
                      <p:nvPr/>
                    </p:nvSpPr>
                    <p:spPr>
                      <a:xfrm>
                        <a:off x="1189" y="3892"/>
                        <a:ext cx="3947"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5" name="直接连接符 3264567"/>
                      <p:cNvSpPr/>
                      <p:nvPr/>
                    </p:nvSpPr>
                    <p:spPr>
                      <a:xfrm>
                        <a:off x="1471"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6" name="直接连接符 3264568"/>
                      <p:cNvSpPr/>
                      <p:nvPr/>
                    </p:nvSpPr>
                    <p:spPr>
                      <a:xfrm>
                        <a:off x="1753"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7" name="直接连接符 3264569"/>
                      <p:cNvSpPr/>
                      <p:nvPr/>
                    </p:nvSpPr>
                    <p:spPr>
                      <a:xfrm>
                        <a:off x="2035"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8" name="直接连接符 3264570"/>
                      <p:cNvSpPr/>
                      <p:nvPr/>
                    </p:nvSpPr>
                    <p:spPr>
                      <a:xfrm>
                        <a:off x="2317"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09" name="直接连接符 3264571"/>
                      <p:cNvSpPr/>
                      <p:nvPr/>
                    </p:nvSpPr>
                    <p:spPr>
                      <a:xfrm>
                        <a:off x="2599"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0" name="直接连接符 3264572"/>
                      <p:cNvSpPr/>
                      <p:nvPr/>
                    </p:nvSpPr>
                    <p:spPr>
                      <a:xfrm>
                        <a:off x="2880"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1" name="直接连接符 3264573"/>
                      <p:cNvSpPr/>
                      <p:nvPr/>
                    </p:nvSpPr>
                    <p:spPr>
                      <a:xfrm>
                        <a:off x="3162"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2" name="直接连接符 3264574"/>
                      <p:cNvSpPr/>
                      <p:nvPr/>
                    </p:nvSpPr>
                    <p:spPr>
                      <a:xfrm>
                        <a:off x="3444"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3" name="直接连接符 3264575"/>
                      <p:cNvSpPr/>
                      <p:nvPr/>
                    </p:nvSpPr>
                    <p:spPr>
                      <a:xfrm>
                        <a:off x="3726"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4" name="直接连接符 3264576"/>
                      <p:cNvSpPr/>
                      <p:nvPr/>
                    </p:nvSpPr>
                    <p:spPr>
                      <a:xfrm>
                        <a:off x="4008"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5" name="直接连接符 3264577"/>
                      <p:cNvSpPr/>
                      <p:nvPr/>
                    </p:nvSpPr>
                    <p:spPr>
                      <a:xfrm>
                        <a:off x="4290"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6" name="直接连接符 3264578"/>
                      <p:cNvSpPr/>
                      <p:nvPr/>
                    </p:nvSpPr>
                    <p:spPr>
                      <a:xfrm>
                        <a:off x="4572"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7" name="直接连接符 3264579"/>
                      <p:cNvSpPr/>
                      <p:nvPr/>
                    </p:nvSpPr>
                    <p:spPr>
                      <a:xfrm>
                        <a:off x="4854" y="3851"/>
                        <a:ext cx="0" cy="41"/>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18" name="文本框 3264580"/>
                      <p:cNvSpPr txBox="1"/>
                      <p:nvPr/>
                    </p:nvSpPr>
                    <p:spPr>
                      <a:xfrm>
                        <a:off x="1132" y="3953"/>
                        <a:ext cx="4340" cy="324"/>
                      </a:xfrm>
                      <a:prstGeom prst="rect">
                        <a:avLst/>
                      </a:prstGeom>
                      <a:noFill/>
                      <a:ln w="9525">
                        <a:noFill/>
                      </a:ln>
                    </p:spPr>
                    <p:txBody>
                      <a:bodyPr anchor="t">
                        <a:spAutoFit/>
                      </a:bodyPr>
                      <a:lstStyle/>
                      <a:p>
                        <a:pPr>
                          <a:spcBef>
                            <a:spcPct val="0"/>
                          </a:spcBef>
                        </a:pPr>
                        <a:r>
                          <a:rPr lang="en-US" altLang="zh-CN" sz="1800" dirty="0">
                            <a:latin typeface="Times New Roman" panose="02020603050405020304" pitchFamily="18" charset="0"/>
                            <a:ea typeface="宋体" panose="02010600030101010101" pitchFamily="2" charset="-122"/>
                          </a:rPr>
                          <a:t>0     1      2      3     </a:t>
                        </a:r>
                        <a:r>
                          <a:rPr lang="en-US" altLang="zh-CN" sz="12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4      5     </a:t>
                        </a:r>
                        <a:r>
                          <a:rPr lang="en-US" altLang="zh-CN" sz="12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6      7      8     </a:t>
                        </a:r>
                        <a:r>
                          <a:rPr lang="en-US" altLang="zh-CN" sz="12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9     10   11    12     13</a:t>
                        </a:r>
                      </a:p>
                    </p:txBody>
                  </p:sp>
                </p:grpSp>
                <p:sp>
                  <p:nvSpPr>
                    <p:cNvPr id="44119" name="文本框 3264581"/>
                    <p:cNvSpPr txBox="1"/>
                    <p:nvPr/>
                  </p:nvSpPr>
                  <p:spPr>
                    <a:xfrm>
                      <a:off x="5148" y="3744"/>
                      <a:ext cx="169" cy="405"/>
                    </a:xfrm>
                    <a:prstGeom prst="rect">
                      <a:avLst/>
                    </a:prstGeom>
                    <a:noFill/>
                    <a:ln w="9525">
                      <a:noFill/>
                    </a:ln>
                  </p:spPr>
                  <p:txBody>
                    <a:bodyPr wrap="square" anchor="t">
                      <a:spAutoFit/>
                    </a:bodyPr>
                    <a:lstStyle/>
                    <a:p>
                      <a:pPr>
                        <a:spcBef>
                          <a:spcPct val="0"/>
                        </a:spcBef>
                      </a:pPr>
                      <a:r>
                        <a:rPr lang="en-US" altLang="zh-CN" sz="2400" i="1">
                          <a:latin typeface="Times New Roman" panose="02020603050405020304" pitchFamily="18" charset="0"/>
                          <a:ea typeface="宋体" panose="02010600030101010101" pitchFamily="2" charset="-122"/>
                        </a:rPr>
                        <a:t>t</a:t>
                      </a:r>
                    </a:p>
                  </p:txBody>
                </p:sp>
              </p:grpSp>
              <p:sp>
                <p:nvSpPr>
                  <p:cNvPr id="44120" name="文本框 3264590"/>
                  <p:cNvSpPr txBox="1"/>
                  <p:nvPr/>
                </p:nvSpPr>
                <p:spPr>
                  <a:xfrm>
                    <a:off x="4558" y="1752"/>
                    <a:ext cx="794" cy="325"/>
                  </a:xfrm>
                  <a:prstGeom prst="rect">
                    <a:avLst/>
                  </a:prstGeom>
                  <a:noFill/>
                  <a:ln w="25400">
                    <a:noFill/>
                  </a:ln>
                </p:spPr>
                <p:txBody>
                  <a:bodyPr wrap="square" anchor="t">
                    <a:spAutoFit/>
                  </a:bodyPr>
                  <a:lstStyle/>
                  <a:p>
                    <a:pPr marL="342900" indent="-342900"/>
                    <a:r>
                      <a:rPr lang="en-US" altLang="zh-CN" sz="1800" dirty="0"/>
                      <a:t>IF:</a:t>
                    </a:r>
                    <a:r>
                      <a:rPr lang="zh-CN" altLang="en-US" sz="1800" dirty="0"/>
                      <a:t>取指令</a:t>
                    </a:r>
                  </a:p>
                </p:txBody>
              </p:sp>
              <p:sp>
                <p:nvSpPr>
                  <p:cNvPr id="44121" name="文本框 3264591"/>
                  <p:cNvSpPr txBox="1"/>
                  <p:nvPr/>
                </p:nvSpPr>
                <p:spPr>
                  <a:xfrm>
                    <a:off x="4558" y="2001"/>
                    <a:ext cx="651" cy="325"/>
                  </a:xfrm>
                  <a:prstGeom prst="rect">
                    <a:avLst/>
                  </a:prstGeom>
                  <a:noFill/>
                  <a:ln w="25400">
                    <a:noFill/>
                  </a:ln>
                </p:spPr>
                <p:txBody>
                  <a:bodyPr wrap="square" anchor="t">
                    <a:spAutoFit/>
                  </a:bodyPr>
                  <a:lstStyle/>
                  <a:p>
                    <a:pPr marL="342900" indent="-342900"/>
                    <a:r>
                      <a:rPr lang="en-US" altLang="zh-CN" sz="1800" dirty="0"/>
                      <a:t>ID:</a:t>
                    </a:r>
                    <a:r>
                      <a:rPr lang="zh-CN" altLang="en-US" sz="1800" dirty="0"/>
                      <a:t>译码</a:t>
                    </a:r>
                  </a:p>
                </p:txBody>
              </p:sp>
              <p:sp>
                <p:nvSpPr>
                  <p:cNvPr id="44122" name="文本框 3264592"/>
                  <p:cNvSpPr txBox="1"/>
                  <p:nvPr/>
                </p:nvSpPr>
                <p:spPr>
                  <a:xfrm>
                    <a:off x="4558" y="2251"/>
                    <a:ext cx="705" cy="325"/>
                  </a:xfrm>
                  <a:prstGeom prst="rect">
                    <a:avLst/>
                  </a:prstGeom>
                  <a:noFill/>
                  <a:ln w="25400">
                    <a:noFill/>
                  </a:ln>
                </p:spPr>
                <p:txBody>
                  <a:bodyPr wrap="square" anchor="t">
                    <a:spAutoFit/>
                  </a:bodyPr>
                  <a:lstStyle/>
                  <a:p>
                    <a:pPr marL="342900" indent="-342900"/>
                    <a:r>
                      <a:rPr lang="en-US" altLang="zh-CN" sz="1800" dirty="0"/>
                      <a:t>EX:</a:t>
                    </a:r>
                    <a:r>
                      <a:rPr lang="zh-CN" altLang="en-US" sz="1800" dirty="0"/>
                      <a:t>执行</a:t>
                    </a:r>
                  </a:p>
                </p:txBody>
              </p:sp>
              <p:sp>
                <p:nvSpPr>
                  <p:cNvPr id="44123" name="文本框 3264593"/>
                  <p:cNvSpPr txBox="1"/>
                  <p:nvPr/>
                </p:nvSpPr>
                <p:spPr>
                  <a:xfrm>
                    <a:off x="4558" y="2500"/>
                    <a:ext cx="802" cy="325"/>
                  </a:xfrm>
                  <a:prstGeom prst="rect">
                    <a:avLst/>
                  </a:prstGeom>
                  <a:noFill/>
                  <a:ln w="25400">
                    <a:noFill/>
                  </a:ln>
                </p:spPr>
                <p:txBody>
                  <a:bodyPr wrap="square" anchor="t">
                    <a:spAutoFit/>
                  </a:bodyPr>
                  <a:lstStyle/>
                  <a:p>
                    <a:pPr marL="342900" indent="-342900"/>
                    <a:r>
                      <a:rPr lang="en-US" altLang="zh-CN" sz="1800" dirty="0"/>
                      <a:t>WR: </a:t>
                    </a:r>
                    <a:r>
                      <a:rPr lang="zh-CN" altLang="en-US" sz="1800" dirty="0"/>
                      <a:t>回写</a:t>
                    </a:r>
                  </a:p>
                </p:txBody>
              </p:sp>
              <p:grpSp>
                <p:nvGrpSpPr>
                  <p:cNvPr id="44124" name="组合 3264609"/>
                  <p:cNvGrpSpPr/>
                  <p:nvPr/>
                </p:nvGrpSpPr>
                <p:grpSpPr>
                  <a:xfrm>
                    <a:off x="2880" y="1797"/>
                    <a:ext cx="1089" cy="363"/>
                    <a:chOff x="2880" y="1797"/>
                    <a:chExt cx="1089" cy="363"/>
                  </a:xfrm>
                </p:grpSpPr>
                <p:sp>
                  <p:nvSpPr>
                    <p:cNvPr id="44125" name="直接连接符 3264595"/>
                    <p:cNvSpPr/>
                    <p:nvPr/>
                  </p:nvSpPr>
                  <p:spPr>
                    <a:xfrm>
                      <a:off x="2880" y="1797"/>
                      <a:ext cx="0" cy="363"/>
                    </a:xfrm>
                    <a:prstGeom prst="line">
                      <a:avLst/>
                    </a:prstGeom>
                    <a:ln w="25400" cap="flat" cmpd="sng">
                      <a:solidFill>
                        <a:srgbClr val="00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26" name="直接连接符 3264596"/>
                    <p:cNvSpPr/>
                    <p:nvPr/>
                  </p:nvSpPr>
                  <p:spPr>
                    <a:xfrm>
                      <a:off x="2880" y="2160"/>
                      <a:ext cx="1089" cy="0"/>
                    </a:xfrm>
                    <a:prstGeom prst="line">
                      <a:avLst/>
                    </a:prstGeom>
                    <a:ln w="25400" cap="flat" cmpd="sng">
                      <a:solidFill>
                        <a:srgbClr val="0000FF"/>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grpSp>
                <p:nvGrpSpPr>
                  <p:cNvPr id="44127" name="组合 3264612"/>
                  <p:cNvGrpSpPr/>
                  <p:nvPr/>
                </p:nvGrpSpPr>
                <p:grpSpPr>
                  <a:xfrm>
                    <a:off x="3651" y="1797"/>
                    <a:ext cx="953" cy="862"/>
                    <a:chOff x="3651" y="1797"/>
                    <a:chExt cx="953" cy="862"/>
                  </a:xfrm>
                </p:grpSpPr>
                <p:sp>
                  <p:nvSpPr>
                    <p:cNvPr id="44128" name="直接连接符 3264607"/>
                    <p:cNvSpPr/>
                    <p:nvPr/>
                  </p:nvSpPr>
                  <p:spPr>
                    <a:xfrm>
                      <a:off x="3651" y="1797"/>
                      <a:ext cx="0" cy="862"/>
                    </a:xfrm>
                    <a:prstGeom prst="line">
                      <a:avLst/>
                    </a:prstGeom>
                    <a:ln w="25400" cap="flat" cmpd="sng">
                      <a:solidFill>
                        <a:srgbClr val="FF0000"/>
                      </a:solidFill>
                      <a:prstDash val="dash"/>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4129" name="直接连接符 3264608"/>
                    <p:cNvSpPr/>
                    <p:nvPr/>
                  </p:nvSpPr>
                  <p:spPr>
                    <a:xfrm>
                      <a:off x="3651" y="2659"/>
                      <a:ext cx="953" cy="0"/>
                    </a:xfrm>
                    <a:prstGeom prst="line">
                      <a:avLst/>
                    </a:prstGeom>
                    <a:ln w="25400" cap="flat" cmpd="sng">
                      <a:solidFill>
                        <a:srgbClr val="FF0000"/>
                      </a:solidFill>
                      <a:prstDash val="dash"/>
                      <a:round/>
                      <a:headEnd type="none" w="med" len="med"/>
                      <a:tailEnd type="triangl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grpSp>
          </p:grpSp>
        </p:grpSp>
      </p:grpSp>
      <p:sp>
        <p:nvSpPr>
          <p:cNvPr id="3264626" name="文本框 3264625"/>
          <p:cNvSpPr txBox="1"/>
          <p:nvPr/>
        </p:nvSpPr>
        <p:spPr>
          <a:xfrm>
            <a:off x="694055" y="3312795"/>
            <a:ext cx="7296785" cy="646331"/>
          </a:xfrm>
          <a:prstGeom prst="rect">
            <a:avLst/>
          </a:prstGeom>
          <a:noFill/>
          <a:ln w="25400">
            <a:noFill/>
          </a:ln>
        </p:spPr>
        <p:txBody>
          <a:bodyPr wrap="square" anchor="t">
            <a:spAutoFit/>
          </a:bodyPr>
          <a:lstStyle/>
          <a:p>
            <a:pPr marL="342900" indent="-342900" algn="l"/>
            <a:r>
              <a:rPr lang="zh-CN" altLang="en-US" sz="1800" dirty="0"/>
              <a:t>通过重复设置多套指令执行部件，同时处理并完成多条指令，从而实现并行操作</a:t>
            </a:r>
            <a:r>
              <a:rPr lang="zh-CN" altLang="en-US" sz="1800" dirty="0">
                <a:sym typeface="+mn-ea"/>
              </a:rPr>
              <a:t>来达到提高处理速度的目的。</a:t>
            </a:r>
          </a:p>
        </p:txBody>
      </p:sp>
      <p:sp>
        <p:nvSpPr>
          <p:cNvPr id="3264634" name="矩形 3264633"/>
          <p:cNvSpPr/>
          <p:nvPr/>
        </p:nvSpPr>
        <p:spPr>
          <a:xfrm>
            <a:off x="1664970" y="4131945"/>
            <a:ext cx="4156075" cy="381635"/>
          </a:xfrm>
          <a:prstGeom prst="rect">
            <a:avLst/>
          </a:prstGeom>
          <a:noFill/>
          <a:ln w="9525">
            <a:noFill/>
          </a:ln>
        </p:spPr>
        <p:txBody>
          <a:bodyPr wrap="none" lIns="0" rIns="0" anchor="ctr"/>
          <a:lstStyle/>
          <a:p>
            <a:pPr>
              <a:spcBef>
                <a:spcPct val="0"/>
              </a:spcBef>
              <a:buClr>
                <a:schemeClr val="folHlink"/>
              </a:buClr>
              <a:buFont typeface="Wingdings" panose="05000000000000000000" pitchFamily="2" charset="2"/>
            </a:pPr>
            <a:r>
              <a:rPr lang="zh-CN" altLang="en-US" sz="1800" dirty="0"/>
              <a:t>不能调整 指令的 执行顺序</a:t>
            </a:r>
          </a:p>
        </p:txBody>
      </p:sp>
      <p:sp>
        <p:nvSpPr>
          <p:cNvPr id="3264638" name="文本框 3264637"/>
          <p:cNvSpPr txBox="1"/>
          <p:nvPr/>
        </p:nvSpPr>
        <p:spPr>
          <a:xfrm>
            <a:off x="544990" y="4152766"/>
            <a:ext cx="1362710" cy="369332"/>
          </a:xfrm>
          <a:prstGeom prst="rect">
            <a:avLst/>
          </a:prstGeom>
          <a:noFill/>
          <a:ln w="25400">
            <a:noFill/>
          </a:ln>
        </p:spPr>
        <p:txBody>
          <a:bodyPr wrap="square" anchor="t">
            <a:spAutoFit/>
          </a:bodyPr>
          <a:lstStyle/>
          <a:p>
            <a:pPr marL="342900" indent="-342900"/>
            <a:r>
              <a:rPr lang="zh-CN" altLang="en-US" sz="1800" dirty="0"/>
              <a:t>缺点</a:t>
            </a:r>
          </a:p>
        </p:txBody>
      </p:sp>
      <p:sp>
        <p:nvSpPr>
          <p:cNvPr id="3264641" name="文本框 3264640"/>
          <p:cNvSpPr txBox="1"/>
          <p:nvPr/>
        </p:nvSpPr>
        <p:spPr>
          <a:xfrm>
            <a:off x="320917" y="4615612"/>
            <a:ext cx="1594485" cy="369332"/>
          </a:xfrm>
          <a:prstGeom prst="rect">
            <a:avLst/>
          </a:prstGeom>
          <a:noFill/>
          <a:ln w="25400">
            <a:noFill/>
          </a:ln>
        </p:spPr>
        <p:txBody>
          <a:bodyPr wrap="square" anchor="t">
            <a:spAutoFit/>
          </a:bodyPr>
          <a:lstStyle/>
          <a:p>
            <a:pPr marL="342900" indent="-342900"/>
            <a:r>
              <a:rPr lang="zh-CN" altLang="en-US" sz="1800" dirty="0"/>
              <a:t>解决办法</a:t>
            </a:r>
          </a:p>
        </p:txBody>
      </p:sp>
      <p:sp>
        <p:nvSpPr>
          <p:cNvPr id="3264615" name="文本框 3264614"/>
          <p:cNvSpPr txBox="1"/>
          <p:nvPr/>
        </p:nvSpPr>
        <p:spPr>
          <a:xfrm>
            <a:off x="1549400" y="4615180"/>
            <a:ext cx="6833235" cy="369332"/>
          </a:xfrm>
          <a:prstGeom prst="rect">
            <a:avLst/>
          </a:prstGeom>
          <a:noFill/>
          <a:ln w="9525">
            <a:noFill/>
          </a:ln>
        </p:spPr>
        <p:txBody>
          <a:bodyPr wrap="square" anchor="t">
            <a:spAutoFit/>
          </a:bodyPr>
          <a:lstStyle/>
          <a:p>
            <a:pPr>
              <a:spcBef>
                <a:spcPct val="0"/>
              </a:spcBef>
            </a:pPr>
            <a:r>
              <a:rPr lang="zh-CN" altLang="en-US" sz="1800" dirty="0"/>
              <a:t>通过编译优化技术，把可并行执行的指令搭配起来</a:t>
            </a:r>
          </a:p>
        </p:txBody>
      </p:sp>
      <p:sp>
        <p:nvSpPr>
          <p:cNvPr id="3264644" name="矩形 3264643"/>
          <p:cNvSpPr/>
          <p:nvPr/>
        </p:nvSpPr>
        <p:spPr>
          <a:xfrm>
            <a:off x="1771015" y="651630"/>
            <a:ext cx="2361565" cy="369332"/>
          </a:xfrm>
          <a:prstGeom prst="rect">
            <a:avLst/>
          </a:prstGeom>
          <a:noFill/>
          <a:ln w="25400">
            <a:noFill/>
          </a:ln>
        </p:spPr>
        <p:txBody>
          <a:bodyPr wrap="square" anchor="ctr">
            <a:spAutoFit/>
          </a:bodyPr>
          <a:lstStyle/>
          <a:p>
            <a:pPr>
              <a:spcBef>
                <a:spcPct val="0"/>
              </a:spcBef>
            </a:pPr>
            <a:r>
              <a:rPr lang="zh-CN" altLang="en-US" sz="1800" dirty="0">
                <a:solidFill>
                  <a:schemeClr val="accent5">
                    <a:lumMod val="60000"/>
                    <a:lumOff val="40000"/>
                  </a:schemeClr>
                </a:solidFill>
              </a:rPr>
              <a:t>多条流水线并行工作 </a:t>
            </a:r>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3264522"/>
                                        </p:tgtEl>
                                        <p:attrNameLst>
                                          <p:attrName>style.visibility</p:attrName>
                                        </p:attrNameLst>
                                      </p:cBhvr>
                                      <p:to>
                                        <p:strVal val="visible"/>
                                      </p:to>
                                    </p:set>
                                    <p:anim calcmode="lin" valueType="num">
                                      <p:cBhvr>
                                        <p:cTn id="12" dur="1000" fill="hold"/>
                                        <p:tgtEl>
                                          <p:spTgt spid="3264522"/>
                                        </p:tgtEl>
                                        <p:attrNameLst>
                                          <p:attrName>ppt_w</p:attrName>
                                        </p:attrNameLst>
                                      </p:cBhvr>
                                      <p:tavLst>
                                        <p:tav tm="0">
                                          <p:val>
                                            <p:fltVal val="0"/>
                                          </p:val>
                                        </p:tav>
                                        <p:tav tm="100000">
                                          <p:val>
                                            <p:strVal val="#ppt_w"/>
                                          </p:val>
                                        </p:tav>
                                      </p:tavLst>
                                    </p:anim>
                                    <p:anim calcmode="lin" valueType="num">
                                      <p:cBhvr>
                                        <p:cTn id="13" dur="1000" fill="hold"/>
                                        <p:tgtEl>
                                          <p:spTgt spid="326452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3264621"/>
                                        </p:tgtEl>
                                        <p:attrNameLst>
                                          <p:attrName>style.visibility</p:attrName>
                                        </p:attrNameLst>
                                      </p:cBhvr>
                                      <p:to>
                                        <p:strVal val="visible"/>
                                      </p:to>
                                    </p:set>
                                    <p:animEffect transition="in" filter="plus(in)">
                                      <p:cBhvr>
                                        <p:cTn id="18" dur="2000"/>
                                        <p:tgtEl>
                                          <p:spTgt spid="326462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264626"/>
                                        </p:tgtEl>
                                        <p:attrNameLst>
                                          <p:attrName>style.visibility</p:attrName>
                                        </p:attrNameLst>
                                      </p:cBhvr>
                                      <p:to>
                                        <p:strVal val="visible"/>
                                      </p:to>
                                    </p:set>
                                    <p:anim calcmode="lin" valueType="num">
                                      <p:cBhvr>
                                        <p:cTn id="21" dur="1000" fill="hold"/>
                                        <p:tgtEl>
                                          <p:spTgt spid="3264626"/>
                                        </p:tgtEl>
                                        <p:attrNameLst>
                                          <p:attrName>ppt_w</p:attrName>
                                        </p:attrNameLst>
                                      </p:cBhvr>
                                      <p:tavLst>
                                        <p:tav tm="0">
                                          <p:val>
                                            <p:fltVal val="0"/>
                                          </p:val>
                                        </p:tav>
                                        <p:tav tm="100000">
                                          <p:val>
                                            <p:strVal val="#ppt_w"/>
                                          </p:val>
                                        </p:tav>
                                      </p:tavLst>
                                    </p:anim>
                                    <p:anim calcmode="lin" valueType="num">
                                      <p:cBhvr>
                                        <p:cTn id="22" dur="1000" fill="hold"/>
                                        <p:tgtEl>
                                          <p:spTgt spid="3264626"/>
                                        </p:tgtEl>
                                        <p:attrNameLst>
                                          <p:attrName>ppt_h</p:attrName>
                                        </p:attrNameLst>
                                      </p:cBhvr>
                                      <p:tavLst>
                                        <p:tav tm="0">
                                          <p:val>
                                            <p:fltVal val="0"/>
                                          </p:val>
                                        </p:tav>
                                        <p:tav tm="100000">
                                          <p:val>
                                            <p:strVal val="#ppt_h"/>
                                          </p:val>
                                        </p:tav>
                                      </p:tavLst>
                                    </p:anim>
                                    <p:animEffect transition="in" filter="fade">
                                      <p:cBhvr>
                                        <p:cTn id="23" dur="1000"/>
                                        <p:tgtEl>
                                          <p:spTgt spid="326462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264634"/>
                                        </p:tgtEl>
                                        <p:attrNameLst>
                                          <p:attrName>style.visibility</p:attrName>
                                        </p:attrNameLst>
                                      </p:cBhvr>
                                      <p:to>
                                        <p:strVal val="visible"/>
                                      </p:to>
                                    </p:set>
                                    <p:animEffect transition="in" filter="dissolve">
                                      <p:cBhvr>
                                        <p:cTn id="28" dur="1000"/>
                                        <p:tgtEl>
                                          <p:spTgt spid="326463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264638"/>
                                        </p:tgtEl>
                                        <p:attrNameLst>
                                          <p:attrName>style.visibility</p:attrName>
                                        </p:attrNameLst>
                                      </p:cBhvr>
                                      <p:to>
                                        <p:strVal val="visible"/>
                                      </p:to>
                                    </p:set>
                                    <p:animEffect transition="in" filter="dissolve">
                                      <p:cBhvr>
                                        <p:cTn id="31" dur="1000"/>
                                        <p:tgtEl>
                                          <p:spTgt spid="326463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64641"/>
                                        </p:tgtEl>
                                        <p:attrNameLst>
                                          <p:attrName>style.visibility</p:attrName>
                                        </p:attrNameLst>
                                      </p:cBhvr>
                                      <p:to>
                                        <p:strVal val="visible"/>
                                      </p:to>
                                    </p:set>
                                    <p:animEffect transition="in" filter="dissolve">
                                      <p:cBhvr>
                                        <p:cTn id="34" dur="1000"/>
                                        <p:tgtEl>
                                          <p:spTgt spid="326464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264615"/>
                                        </p:tgtEl>
                                        <p:attrNameLst>
                                          <p:attrName>style.visibility</p:attrName>
                                        </p:attrNameLst>
                                      </p:cBhvr>
                                      <p:to>
                                        <p:strVal val="visible"/>
                                      </p:to>
                                    </p:set>
                                    <p:animEffect transition="in" filter="dissolve">
                                      <p:cBhvr>
                                        <p:cTn id="37" dur="1000"/>
                                        <p:tgtEl>
                                          <p:spTgt spid="32646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264644"/>
                                        </p:tgtEl>
                                        <p:attrNameLst>
                                          <p:attrName>style.visibility</p:attrName>
                                        </p:attrNameLst>
                                      </p:cBhvr>
                                      <p:to>
                                        <p:strVal val="visible"/>
                                      </p:to>
                                    </p:set>
                                    <p:animEffect transition="in" filter="wipe(down)">
                                      <p:cBhvr>
                                        <p:cTn id="40" dur="1000"/>
                                        <p:tgtEl>
                                          <p:spTgt spid="326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64522" grpId="0"/>
      <p:bldP spid="3264626" grpId="0"/>
      <p:bldP spid="3264634" grpId="0"/>
      <p:bldP spid="3264638" grpId="0"/>
      <p:bldP spid="3264641" grpId="0"/>
      <p:bldP spid="3264615" grpId="0"/>
      <p:bldP spid="32646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5400000">
            <a:off x="1019409" y="757593"/>
            <a:ext cx="3041233" cy="3597458"/>
            <a:chOff x="1967542" y="991717"/>
            <a:chExt cx="3217334" cy="3805767"/>
          </a:xfrm>
        </p:grpSpPr>
        <p:grpSp>
          <p:nvGrpSpPr>
            <p:cNvPr id="13" name="组合 12"/>
            <p:cNvGrpSpPr/>
            <p:nvPr/>
          </p:nvGrpSpPr>
          <p:grpSpPr>
            <a:xfrm>
              <a:off x="1967542" y="991717"/>
              <a:ext cx="3217334" cy="3805767"/>
              <a:chOff x="1475656" y="743787"/>
              <a:chExt cx="2413000" cy="2854325"/>
            </a:xfrm>
          </p:grpSpPr>
          <p:sp>
            <p:nvSpPr>
              <p:cNvPr id="17"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sp>
            <p:nvSpPr>
              <p:cNvPr id="18"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BE202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gr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cs typeface="+mn-ea"/>
                    <a:sym typeface="+mn-lt"/>
                  </a:rPr>
                  <a:t>Contents</a:t>
                </a:r>
              </a:p>
            </p:txBody>
          </p:sp>
          <p:sp>
            <p:nvSpPr>
              <p:cNvPr id="16" name="Rectangle 9"/>
              <p:cNvSpPr/>
              <p:nvPr/>
            </p:nvSpPr>
            <p:spPr>
              <a:xfrm rot="16200000">
                <a:off x="3720862" y="803083"/>
                <a:ext cx="1773364" cy="692497"/>
              </a:xfrm>
              <a:prstGeom prst="rect">
                <a:avLst/>
              </a:prstGeom>
            </p:spPr>
            <p:txBody>
              <a:bodyPr wrap="square">
                <a:normAutofit/>
              </a:bodyPr>
              <a:lstStyle/>
              <a:p>
                <a:pPr algn="ctr" defTabSz="913765"/>
                <a:r>
                  <a:rPr lang="en-US" altLang="zh-CN" sz="4000" b="1" kern="0" dirty="0">
                    <a:solidFill>
                      <a:schemeClr val="bg1"/>
                    </a:solidFill>
                    <a:cs typeface="+mn-ea"/>
                    <a:sym typeface="+mn-lt"/>
                  </a:rPr>
                  <a:t>PART 01</a:t>
                </a:r>
                <a:endParaRPr lang="zh-CN" altLang="en-US" sz="4000" b="1" kern="0" dirty="0">
                  <a:solidFill>
                    <a:schemeClr val="bg1"/>
                  </a:solidFill>
                  <a:cs typeface="+mn-ea"/>
                  <a:sym typeface="+mn-lt"/>
                </a:endParaRPr>
              </a:p>
            </p:txBody>
          </p:sp>
        </p:grpSp>
      </p:grpSp>
      <p:sp>
        <p:nvSpPr>
          <p:cNvPr id="19" name="矩形 18"/>
          <p:cNvSpPr/>
          <p:nvPr/>
        </p:nvSpPr>
        <p:spPr>
          <a:xfrm>
            <a:off x="4726972" y="1908895"/>
            <a:ext cx="3550741" cy="894284"/>
          </a:xfrm>
          <a:prstGeom prst="rect">
            <a:avLst/>
          </a:prstGeom>
        </p:spPr>
        <p:txBody>
          <a:bodyPr wrap="square" lIns="68580" tIns="34290" rIns="68580" bIns="34290">
            <a:spAutoFit/>
          </a:bodyPr>
          <a:lstStyle/>
          <a:p>
            <a:pPr algn="ctr">
              <a:lnSpc>
                <a:spcPct val="150000"/>
              </a:lnSpc>
              <a:defRPr/>
            </a:pPr>
            <a:r>
              <a:rPr lang="en-US" altLang="zh-CN" sz="4000" b="1" dirty="0">
                <a:cs typeface="+mn-ea"/>
                <a:sym typeface="+mn-lt"/>
              </a:rPr>
              <a:t>CPU</a:t>
            </a:r>
            <a:r>
              <a:rPr lang="zh-CN" altLang="en-US" sz="4000" b="1" dirty="0">
                <a:cs typeface="+mn-ea"/>
                <a:sym typeface="+mn-lt"/>
              </a:rPr>
              <a:t>的结构</a:t>
            </a:r>
            <a:endParaRPr lang="zh-CN" altLang="en-US" sz="1600" b="1" spc="225" dirty="0">
              <a:solidFill>
                <a:srgbClr val="333333"/>
              </a:solidFill>
              <a:cs typeface="+mn-ea"/>
              <a:sym typeface="+mn-lt"/>
            </a:endParaRPr>
          </a:p>
        </p:txBody>
      </p:sp>
      <p:pic>
        <p:nvPicPr>
          <p:cNvPr id="10" name="图片 9">
            <a:extLst>
              <a:ext uri="{FF2B5EF4-FFF2-40B4-BE49-F238E27FC236}">
                <a16:creationId xmlns:a16="http://schemas.microsoft.com/office/drawing/2014/main" id="{82880E29-FC8C-4E75-8E00-A73BFAF93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4"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ox(in)">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19516" y="-99167"/>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8.3.3</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指令流水中的多发技术</a:t>
            </a:r>
          </a:p>
        </p:txBody>
      </p:sp>
      <p:sp>
        <p:nvSpPr>
          <p:cNvPr id="3266583" name="矩形 3266582"/>
          <p:cNvSpPr/>
          <p:nvPr/>
        </p:nvSpPr>
        <p:spPr>
          <a:xfrm>
            <a:off x="1385930" y="1420565"/>
            <a:ext cx="6590665" cy="369332"/>
          </a:xfrm>
          <a:prstGeom prst="rect">
            <a:avLst/>
          </a:prstGeom>
          <a:noFill/>
          <a:ln w="25400">
            <a:noFill/>
          </a:ln>
        </p:spPr>
        <p:txBody>
          <a:bodyPr wrap="square" anchor="ctr">
            <a:spAutoFit/>
          </a:bodyPr>
          <a:lstStyle/>
          <a:p>
            <a:pPr algn="l"/>
            <a:r>
              <a:rPr lang="zh-CN" altLang="en-US" sz="1800" dirty="0">
                <a:latin typeface="+mj-ea"/>
                <a:ea typeface="+mj-ea"/>
              </a:rPr>
              <a:t>一个时钟周期内并发多条指令，相当于时钟频率提高</a:t>
            </a:r>
            <a:r>
              <a:rPr lang="en-US" altLang="zh-CN" sz="1800" dirty="0">
                <a:solidFill>
                  <a:schemeClr val="accent5">
                    <a:lumMod val="60000"/>
                    <a:lumOff val="40000"/>
                  </a:schemeClr>
                </a:solidFill>
                <a:latin typeface="+mj-ea"/>
                <a:ea typeface="+mj-ea"/>
              </a:rPr>
              <a:t>n</a:t>
            </a:r>
            <a:r>
              <a:rPr lang="zh-CN" altLang="en-US" sz="1800" dirty="0">
                <a:solidFill>
                  <a:schemeClr val="accent5">
                    <a:lumMod val="60000"/>
                    <a:lumOff val="40000"/>
                  </a:schemeClr>
                </a:solidFill>
                <a:latin typeface="+mj-ea"/>
                <a:ea typeface="+mj-ea"/>
              </a:rPr>
              <a:t>倍</a:t>
            </a:r>
            <a:r>
              <a:rPr lang="zh-CN" altLang="en-US" sz="1800" dirty="0">
                <a:latin typeface="+mj-ea"/>
                <a:ea typeface="+mj-ea"/>
              </a:rPr>
              <a:t>。</a:t>
            </a:r>
          </a:p>
        </p:txBody>
      </p:sp>
      <p:sp>
        <p:nvSpPr>
          <p:cNvPr id="3266587" name="文本框 3266586"/>
          <p:cNvSpPr txBox="1"/>
          <p:nvPr/>
        </p:nvSpPr>
        <p:spPr>
          <a:xfrm>
            <a:off x="684757" y="1414789"/>
            <a:ext cx="793750" cy="369332"/>
          </a:xfrm>
          <a:prstGeom prst="rect">
            <a:avLst/>
          </a:prstGeom>
          <a:noFill/>
          <a:ln w="25400">
            <a:noFill/>
          </a:ln>
        </p:spPr>
        <p:txBody>
          <a:bodyPr wrap="square" anchor="t">
            <a:spAutoFit/>
          </a:bodyPr>
          <a:lstStyle/>
          <a:p>
            <a:pPr indent="-342900">
              <a:spcBef>
                <a:spcPct val="0"/>
              </a:spcBef>
            </a:pPr>
            <a:r>
              <a:rPr lang="zh-CN" altLang="en-US" sz="1800" dirty="0">
                <a:latin typeface="Arial" panose="020B0604020202020204" pitchFamily="34" charset="0"/>
                <a:ea typeface="宋体" panose="02010600030101010101" pitchFamily="2" charset="-122"/>
              </a:rPr>
              <a:t>精髓</a:t>
            </a:r>
          </a:p>
        </p:txBody>
      </p:sp>
      <p:sp>
        <p:nvSpPr>
          <p:cNvPr id="46161" name="矩形 3266569"/>
          <p:cNvSpPr/>
          <p:nvPr/>
        </p:nvSpPr>
        <p:spPr>
          <a:xfrm>
            <a:off x="-59055" y="430848"/>
            <a:ext cx="2390398" cy="369332"/>
          </a:xfrm>
          <a:prstGeom prst="rect">
            <a:avLst/>
          </a:prstGeom>
          <a:noFill/>
          <a:ln w="25400">
            <a:noFill/>
          </a:ln>
        </p:spPr>
        <p:txBody>
          <a:bodyPr wrap="none" anchor="t">
            <a:spAutoFit/>
          </a:bodyPr>
          <a:lstStyle/>
          <a:p>
            <a:pPr indent="-342900">
              <a:spcBef>
                <a:spcPct val="0"/>
              </a:spcBef>
            </a:pPr>
            <a:r>
              <a:rPr lang="zh-CN" altLang="en-US" sz="1800" dirty="0">
                <a:latin typeface="+mj-ea"/>
                <a:ea typeface="+mj-ea"/>
              </a:rPr>
              <a:t>（</a:t>
            </a:r>
            <a:r>
              <a:rPr lang="en-US" altLang="zh-CN" sz="1800" dirty="0">
                <a:latin typeface="+mj-ea"/>
                <a:ea typeface="+mj-ea"/>
              </a:rPr>
              <a:t>2</a:t>
            </a:r>
            <a:r>
              <a:rPr lang="zh-CN" altLang="en-US" sz="1800" dirty="0">
                <a:latin typeface="+mj-ea"/>
                <a:ea typeface="+mj-ea"/>
              </a:rPr>
              <a:t>）超级流水线技术</a:t>
            </a:r>
          </a:p>
        </p:txBody>
      </p:sp>
      <p:sp>
        <p:nvSpPr>
          <p:cNvPr id="3266571" name="矩形 3266570"/>
          <p:cNvSpPr/>
          <p:nvPr/>
        </p:nvSpPr>
        <p:spPr>
          <a:xfrm>
            <a:off x="1429125" y="763599"/>
            <a:ext cx="6019800" cy="363220"/>
          </a:xfrm>
          <a:prstGeom prst="rect">
            <a:avLst/>
          </a:prstGeom>
          <a:noFill/>
          <a:ln w="9525">
            <a:noFill/>
          </a:ln>
        </p:spPr>
        <p:txBody>
          <a:bodyPr wrap="none" lIns="0" rIns="0" anchor="ctr"/>
          <a:lstStyle/>
          <a:p>
            <a:pPr>
              <a:spcBef>
                <a:spcPct val="0"/>
              </a:spcBef>
              <a:buClr>
                <a:schemeClr val="folHlink"/>
              </a:buClr>
              <a:buFont typeface="Wingdings" panose="05000000000000000000" pitchFamily="2" charset="2"/>
            </a:pPr>
            <a:r>
              <a:rPr lang="zh-CN" altLang="en-US" sz="1800" dirty="0">
                <a:latin typeface="+mj-ea"/>
                <a:ea typeface="+mj-ea"/>
              </a:rPr>
              <a:t>在 一个时钟周期 内 </a:t>
            </a:r>
            <a:r>
              <a:rPr lang="zh-CN" altLang="en-US" sz="1800" dirty="0">
                <a:solidFill>
                  <a:schemeClr val="accent5">
                    <a:lumMod val="60000"/>
                    <a:lumOff val="40000"/>
                  </a:schemeClr>
                </a:solidFill>
                <a:latin typeface="+mj-ea"/>
                <a:ea typeface="+mj-ea"/>
              </a:rPr>
              <a:t>再分段 </a:t>
            </a:r>
            <a:r>
              <a:rPr lang="zh-CN" altLang="en-US" sz="1800" dirty="0">
                <a:latin typeface="+mj-ea"/>
                <a:ea typeface="+mj-ea"/>
              </a:rPr>
              <a:t>（ </a:t>
            </a:r>
            <a:r>
              <a:rPr lang="en-US" altLang="zh-CN" sz="1800" dirty="0">
                <a:latin typeface="+mj-ea"/>
                <a:ea typeface="+mj-ea"/>
              </a:rPr>
              <a:t>3 </a:t>
            </a:r>
            <a:r>
              <a:rPr lang="zh-CN" altLang="en-US" sz="1800" dirty="0">
                <a:latin typeface="+mj-ea"/>
                <a:ea typeface="+mj-ea"/>
              </a:rPr>
              <a:t>段）</a:t>
            </a:r>
          </a:p>
        </p:txBody>
      </p:sp>
      <p:sp>
        <p:nvSpPr>
          <p:cNvPr id="3266572" name="矩形 3266571"/>
          <p:cNvSpPr/>
          <p:nvPr/>
        </p:nvSpPr>
        <p:spPr>
          <a:xfrm>
            <a:off x="1437005" y="1001395"/>
            <a:ext cx="6705600" cy="363220"/>
          </a:xfrm>
          <a:prstGeom prst="rect">
            <a:avLst/>
          </a:prstGeom>
          <a:noFill/>
          <a:ln w="9525">
            <a:noFill/>
          </a:ln>
        </p:spPr>
        <p:txBody>
          <a:bodyPr wrap="none" lIns="0" rIns="0" anchor="ctr"/>
          <a:lstStyle/>
          <a:p>
            <a:pPr>
              <a:spcBef>
                <a:spcPct val="0"/>
              </a:spcBef>
            </a:pPr>
            <a:r>
              <a:rPr lang="zh-CN" altLang="en-US" sz="1800" dirty="0">
                <a:latin typeface="+mj-ea"/>
                <a:ea typeface="+mj-ea"/>
              </a:rPr>
              <a:t>即在一个时钟周期内 一个功能部件</a:t>
            </a:r>
            <a:r>
              <a:rPr lang="zh-CN" altLang="en-US" sz="1800" dirty="0">
                <a:solidFill>
                  <a:schemeClr val="accent5">
                    <a:lumMod val="60000"/>
                    <a:lumOff val="40000"/>
                  </a:schemeClr>
                </a:solidFill>
                <a:latin typeface="+mj-ea"/>
                <a:ea typeface="+mj-ea"/>
              </a:rPr>
              <a:t>使用多次</a:t>
            </a:r>
            <a:r>
              <a:rPr lang="zh-CN" altLang="en-US" sz="1800" dirty="0">
                <a:latin typeface="+mj-ea"/>
                <a:ea typeface="+mj-ea"/>
              </a:rPr>
              <a:t>（ </a:t>
            </a:r>
            <a:r>
              <a:rPr lang="en-US" altLang="zh-CN" sz="1800" dirty="0">
                <a:latin typeface="+mj-ea"/>
                <a:ea typeface="+mj-ea"/>
              </a:rPr>
              <a:t>3 </a:t>
            </a:r>
            <a:r>
              <a:rPr lang="zh-CN" altLang="en-US" sz="1800" dirty="0">
                <a:latin typeface="+mj-ea"/>
                <a:ea typeface="+mj-ea"/>
              </a:rPr>
              <a:t>次）</a:t>
            </a:r>
          </a:p>
        </p:txBody>
      </p:sp>
      <p:sp>
        <p:nvSpPr>
          <p:cNvPr id="3266687" name="文本框 3266686"/>
          <p:cNvSpPr txBox="1"/>
          <p:nvPr/>
        </p:nvSpPr>
        <p:spPr>
          <a:xfrm>
            <a:off x="684757" y="767761"/>
            <a:ext cx="793750" cy="369332"/>
          </a:xfrm>
          <a:prstGeom prst="rect">
            <a:avLst/>
          </a:prstGeom>
          <a:noFill/>
          <a:ln w="6350">
            <a:noFill/>
          </a:ln>
        </p:spPr>
        <p:txBody>
          <a:bodyPr wrap="square" anchor="t">
            <a:spAutoFit/>
          </a:bodyPr>
          <a:lstStyle/>
          <a:p>
            <a:pPr indent="-342900">
              <a:spcBef>
                <a:spcPct val="0"/>
              </a:spcBef>
            </a:pPr>
            <a:r>
              <a:rPr lang="zh-CN" altLang="en-US" sz="1800" dirty="0">
                <a:latin typeface="Arial" panose="020B0604020202020204" pitchFamily="34" charset="0"/>
                <a:ea typeface="宋体" panose="02010600030101010101" pitchFamily="2" charset="-122"/>
              </a:rPr>
              <a:t>含义</a:t>
            </a:r>
          </a:p>
        </p:txBody>
      </p:sp>
      <p:grpSp>
        <p:nvGrpSpPr>
          <p:cNvPr id="163" name="组合 162"/>
          <p:cNvGrpSpPr/>
          <p:nvPr/>
        </p:nvGrpSpPr>
        <p:grpSpPr>
          <a:xfrm>
            <a:off x="132080" y="1884045"/>
            <a:ext cx="7441565" cy="2219511"/>
            <a:chOff x="476" y="2069"/>
            <a:chExt cx="5035" cy="1815"/>
          </a:xfrm>
          <a:noFill/>
        </p:grpSpPr>
        <p:sp>
          <p:nvSpPr>
            <p:cNvPr id="164" name="矩形 3266651"/>
            <p:cNvSpPr/>
            <p:nvPr/>
          </p:nvSpPr>
          <p:spPr>
            <a:xfrm>
              <a:off x="476" y="2069"/>
              <a:ext cx="5035" cy="1769"/>
            </a:xfrm>
            <a:prstGeom prst="rect">
              <a:avLst/>
            </a:prstGeom>
            <a:grpFill/>
            <a:ln w="25400">
              <a:noFill/>
            </a:ln>
          </p:spPr>
          <p:txBody>
            <a:bodyPr anchor="t"/>
            <a:lstStyle/>
            <a:p>
              <a:pPr algn="ctr"/>
              <a:endParaRPr lang="zh-CN" altLang="en-US">
                <a:latin typeface="Arial" panose="020B0604020202020204" pitchFamily="34" charset="0"/>
                <a:ea typeface="宋体" panose="02010600030101010101" pitchFamily="2" charset="-122"/>
              </a:endParaRPr>
            </a:p>
          </p:txBody>
        </p:sp>
        <p:grpSp>
          <p:nvGrpSpPr>
            <p:cNvPr id="165" name="组合 3266587"/>
            <p:cNvGrpSpPr/>
            <p:nvPr/>
          </p:nvGrpSpPr>
          <p:grpSpPr>
            <a:xfrm>
              <a:off x="614" y="2069"/>
              <a:ext cx="4165" cy="1815"/>
              <a:chOff x="938" y="2363"/>
              <a:chExt cx="4165" cy="1815"/>
            </a:xfrm>
            <a:grpFill/>
          </p:grpSpPr>
          <p:grpSp>
            <p:nvGrpSpPr>
              <p:cNvPr id="166" name="组合 3266588"/>
              <p:cNvGrpSpPr/>
              <p:nvPr/>
            </p:nvGrpSpPr>
            <p:grpSpPr>
              <a:xfrm>
                <a:off x="938" y="2363"/>
                <a:ext cx="3964" cy="1815"/>
                <a:chOff x="938" y="2411"/>
                <a:chExt cx="3964" cy="1815"/>
              </a:xfrm>
              <a:grpFill/>
            </p:grpSpPr>
            <p:sp>
              <p:nvSpPr>
                <p:cNvPr id="167" name="矩形 3266589"/>
                <p:cNvSpPr/>
                <p:nvPr/>
              </p:nvSpPr>
              <p:spPr>
                <a:xfrm>
                  <a:off x="1126" y="257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68" name="矩形 3266590"/>
                <p:cNvSpPr/>
                <p:nvPr/>
              </p:nvSpPr>
              <p:spPr>
                <a:xfrm>
                  <a:off x="1396" y="257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69" name="矩形 3266591"/>
                <p:cNvSpPr/>
                <p:nvPr/>
              </p:nvSpPr>
              <p:spPr>
                <a:xfrm>
                  <a:off x="1666" y="2577"/>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0" name="矩形 3266592"/>
                <p:cNvSpPr/>
                <p:nvPr/>
              </p:nvSpPr>
              <p:spPr>
                <a:xfrm>
                  <a:off x="1935" y="257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1" name="矩形 3266593"/>
                <p:cNvSpPr/>
                <p:nvPr/>
              </p:nvSpPr>
              <p:spPr>
                <a:xfrm>
                  <a:off x="1216" y="2701"/>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2" name="矩形 3266594"/>
                <p:cNvSpPr/>
                <p:nvPr/>
              </p:nvSpPr>
              <p:spPr>
                <a:xfrm>
                  <a:off x="1486" y="2701"/>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3" name="矩形 3266595"/>
                <p:cNvSpPr/>
                <p:nvPr/>
              </p:nvSpPr>
              <p:spPr>
                <a:xfrm>
                  <a:off x="1756" y="2701"/>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4" name="矩形 3266596"/>
                <p:cNvSpPr/>
                <p:nvPr/>
              </p:nvSpPr>
              <p:spPr>
                <a:xfrm>
                  <a:off x="2025" y="2701"/>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5" name="矩形 3266597"/>
                <p:cNvSpPr/>
                <p:nvPr/>
              </p:nvSpPr>
              <p:spPr>
                <a:xfrm>
                  <a:off x="1306" y="2825"/>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6" name="矩形 3266598"/>
                <p:cNvSpPr/>
                <p:nvPr/>
              </p:nvSpPr>
              <p:spPr>
                <a:xfrm>
                  <a:off x="1576" y="2825"/>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7" name="矩形 3266599"/>
                <p:cNvSpPr/>
                <p:nvPr/>
              </p:nvSpPr>
              <p:spPr>
                <a:xfrm>
                  <a:off x="1846" y="2825"/>
                  <a:ext cx="269"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8" name="矩形 3266600"/>
                <p:cNvSpPr/>
                <p:nvPr/>
              </p:nvSpPr>
              <p:spPr>
                <a:xfrm>
                  <a:off x="2115" y="2825"/>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79" name="矩形 3266601"/>
                <p:cNvSpPr/>
                <p:nvPr/>
              </p:nvSpPr>
              <p:spPr>
                <a:xfrm>
                  <a:off x="1396" y="2950"/>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0" name="矩形 3266602"/>
                <p:cNvSpPr/>
                <p:nvPr/>
              </p:nvSpPr>
              <p:spPr>
                <a:xfrm>
                  <a:off x="1666" y="2950"/>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1" name="矩形 3266603"/>
                <p:cNvSpPr/>
                <p:nvPr/>
              </p:nvSpPr>
              <p:spPr>
                <a:xfrm>
                  <a:off x="1935" y="2950"/>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2" name="矩形 3266604"/>
                <p:cNvSpPr/>
                <p:nvPr/>
              </p:nvSpPr>
              <p:spPr>
                <a:xfrm>
                  <a:off x="2205" y="2950"/>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3" name="矩形 3266605"/>
                <p:cNvSpPr/>
                <p:nvPr/>
              </p:nvSpPr>
              <p:spPr>
                <a:xfrm>
                  <a:off x="1486" y="3074"/>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4" name="矩形 3266606"/>
                <p:cNvSpPr/>
                <p:nvPr/>
              </p:nvSpPr>
              <p:spPr>
                <a:xfrm>
                  <a:off x="1756" y="3074"/>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5" name="矩形 3266607"/>
                <p:cNvSpPr/>
                <p:nvPr/>
              </p:nvSpPr>
              <p:spPr>
                <a:xfrm>
                  <a:off x="2025" y="3074"/>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6" name="矩形 3266608"/>
                <p:cNvSpPr/>
                <p:nvPr/>
              </p:nvSpPr>
              <p:spPr>
                <a:xfrm>
                  <a:off x="2295" y="3074"/>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7" name="矩形 3266609"/>
                <p:cNvSpPr/>
                <p:nvPr/>
              </p:nvSpPr>
              <p:spPr>
                <a:xfrm>
                  <a:off x="1576" y="3198"/>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8" name="矩形 3266610"/>
                <p:cNvSpPr/>
                <p:nvPr/>
              </p:nvSpPr>
              <p:spPr>
                <a:xfrm>
                  <a:off x="1846" y="3198"/>
                  <a:ext cx="269"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89" name="矩形 3266611"/>
                <p:cNvSpPr/>
                <p:nvPr/>
              </p:nvSpPr>
              <p:spPr>
                <a:xfrm>
                  <a:off x="2115" y="3198"/>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0" name="矩形 3266612"/>
                <p:cNvSpPr/>
                <p:nvPr/>
              </p:nvSpPr>
              <p:spPr>
                <a:xfrm>
                  <a:off x="2385" y="3198"/>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1" name="矩形 3266613"/>
                <p:cNvSpPr/>
                <p:nvPr/>
              </p:nvSpPr>
              <p:spPr>
                <a:xfrm>
                  <a:off x="1666" y="3323"/>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2" name="矩形 3266614"/>
                <p:cNvSpPr/>
                <p:nvPr/>
              </p:nvSpPr>
              <p:spPr>
                <a:xfrm>
                  <a:off x="1935" y="3323"/>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3" name="矩形 3266615"/>
                <p:cNvSpPr/>
                <p:nvPr/>
              </p:nvSpPr>
              <p:spPr>
                <a:xfrm>
                  <a:off x="2205" y="3323"/>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 name="矩形 3266616"/>
                <p:cNvSpPr/>
                <p:nvPr/>
              </p:nvSpPr>
              <p:spPr>
                <a:xfrm>
                  <a:off x="2475" y="3323"/>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5" name="矩形 3266617"/>
                <p:cNvSpPr/>
                <p:nvPr/>
              </p:nvSpPr>
              <p:spPr>
                <a:xfrm>
                  <a:off x="1756" y="3447"/>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6" name="矩形 3266618"/>
                <p:cNvSpPr/>
                <p:nvPr/>
              </p:nvSpPr>
              <p:spPr>
                <a:xfrm>
                  <a:off x="2025" y="344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7" name="矩形 3266619"/>
                <p:cNvSpPr/>
                <p:nvPr/>
              </p:nvSpPr>
              <p:spPr>
                <a:xfrm>
                  <a:off x="2295" y="344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8" name="矩形 3266620"/>
                <p:cNvSpPr/>
                <p:nvPr/>
              </p:nvSpPr>
              <p:spPr>
                <a:xfrm>
                  <a:off x="2565" y="3447"/>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9" name="矩形 3266621"/>
                <p:cNvSpPr/>
                <p:nvPr/>
              </p:nvSpPr>
              <p:spPr>
                <a:xfrm>
                  <a:off x="1846" y="3571"/>
                  <a:ext cx="269"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0" name="矩形 3266622"/>
                <p:cNvSpPr/>
                <p:nvPr/>
              </p:nvSpPr>
              <p:spPr>
                <a:xfrm>
                  <a:off x="2115" y="3571"/>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1" name="矩形 3266623"/>
                <p:cNvSpPr/>
                <p:nvPr/>
              </p:nvSpPr>
              <p:spPr>
                <a:xfrm>
                  <a:off x="2385" y="3571"/>
                  <a:ext cx="270"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2" name="矩形 3266624"/>
                <p:cNvSpPr/>
                <p:nvPr/>
              </p:nvSpPr>
              <p:spPr>
                <a:xfrm>
                  <a:off x="2655" y="3571"/>
                  <a:ext cx="269" cy="125"/>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3" name="矩形 3266625"/>
                <p:cNvSpPr/>
                <p:nvPr/>
              </p:nvSpPr>
              <p:spPr>
                <a:xfrm>
                  <a:off x="3204" y="2494"/>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4" name="矩形 3266626"/>
                <p:cNvSpPr/>
                <p:nvPr/>
              </p:nvSpPr>
              <p:spPr>
                <a:xfrm>
                  <a:off x="3473" y="2494"/>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5" name="矩形 3266627"/>
                <p:cNvSpPr/>
                <p:nvPr/>
              </p:nvSpPr>
              <p:spPr>
                <a:xfrm>
                  <a:off x="3743" y="2494"/>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6" name="矩形 3266628"/>
                <p:cNvSpPr/>
                <p:nvPr/>
              </p:nvSpPr>
              <p:spPr>
                <a:xfrm>
                  <a:off x="4013" y="2494"/>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7" name="文本框 3266629"/>
                <p:cNvSpPr txBox="1"/>
                <p:nvPr/>
              </p:nvSpPr>
              <p:spPr>
                <a:xfrm>
                  <a:off x="3194" y="2668"/>
                  <a:ext cx="1174" cy="301"/>
                </a:xfrm>
                <a:prstGeom prst="rect">
                  <a:avLst/>
                </a:prstGeom>
                <a:grpFill/>
                <a:ln w="9525">
                  <a:noFill/>
                </a:ln>
              </p:spPr>
              <p:txBody>
                <a:bodyPr wrap="square" anchor="t">
                  <a:spAutoFit/>
                </a:bodyPr>
                <a:lstStyle/>
                <a:p>
                  <a:pPr>
                    <a:spcBef>
                      <a:spcPct val="0"/>
                    </a:spcBef>
                  </a:pPr>
                  <a:r>
                    <a:rPr lang="en-US" altLang="zh-CN">
                      <a:latin typeface="Times New Roman" panose="02020603050405020304" pitchFamily="18" charset="0"/>
                      <a:ea typeface="宋体" panose="02010600030101010101" pitchFamily="2" charset="-122"/>
                    </a:rPr>
                    <a:t>IF   ID  </a:t>
                  </a:r>
                  <a:r>
                    <a:rPr lang="en-US" altLang="zh-CN" sz="1800">
                      <a:latin typeface="Times New Roman" panose="02020603050405020304" pitchFamily="18" charset="0"/>
                      <a:ea typeface="宋体" panose="02010600030101010101" pitchFamily="2" charset="-122"/>
                    </a:rPr>
                    <a:t>EX  WR</a:t>
                  </a:r>
                </a:p>
              </p:txBody>
            </p:sp>
            <p:sp>
              <p:nvSpPr>
                <p:cNvPr id="208" name="直接连接符 3266630"/>
                <p:cNvSpPr/>
                <p:nvPr/>
              </p:nvSpPr>
              <p:spPr>
                <a:xfrm>
                  <a:off x="1126" y="2411"/>
                  <a:ext cx="0" cy="1520"/>
                </a:xfrm>
                <a:prstGeom prst="line">
                  <a:avLst/>
                </a:prstGeom>
                <a:grpFill/>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09" name="直接连接符 3266631"/>
                <p:cNvSpPr/>
                <p:nvPr/>
              </p:nvSpPr>
              <p:spPr>
                <a:xfrm>
                  <a:off x="1126" y="3931"/>
                  <a:ext cx="3776" cy="0"/>
                </a:xfrm>
                <a:prstGeom prst="line">
                  <a:avLst/>
                </a:prstGeom>
                <a:grpFill/>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0" name="直接连接符 3266632"/>
                <p:cNvSpPr/>
                <p:nvPr/>
              </p:nvSpPr>
              <p:spPr>
                <a:xfrm>
                  <a:off x="1396"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1" name="直接连接符 3266633"/>
                <p:cNvSpPr/>
                <p:nvPr/>
              </p:nvSpPr>
              <p:spPr>
                <a:xfrm>
                  <a:off x="1666"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2" name="直接连接符 3266634"/>
                <p:cNvSpPr/>
                <p:nvPr/>
              </p:nvSpPr>
              <p:spPr>
                <a:xfrm>
                  <a:off x="1935"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3" name="直接连接符 3266635"/>
                <p:cNvSpPr/>
                <p:nvPr/>
              </p:nvSpPr>
              <p:spPr>
                <a:xfrm>
                  <a:off x="2205"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4" name="直接连接符 3266636"/>
                <p:cNvSpPr/>
                <p:nvPr/>
              </p:nvSpPr>
              <p:spPr>
                <a:xfrm>
                  <a:off x="2475"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5" name="直接连接符 3266637"/>
                <p:cNvSpPr/>
                <p:nvPr/>
              </p:nvSpPr>
              <p:spPr>
                <a:xfrm>
                  <a:off x="2745"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6" name="直接连接符 3266638"/>
                <p:cNvSpPr/>
                <p:nvPr/>
              </p:nvSpPr>
              <p:spPr>
                <a:xfrm>
                  <a:off x="3014"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7" name="直接连接符 3266639"/>
                <p:cNvSpPr/>
                <p:nvPr/>
              </p:nvSpPr>
              <p:spPr>
                <a:xfrm>
                  <a:off x="3284"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8" name="直接连接符 3266640"/>
                <p:cNvSpPr/>
                <p:nvPr/>
              </p:nvSpPr>
              <p:spPr>
                <a:xfrm>
                  <a:off x="3554"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19" name="直接连接符 3266641"/>
                <p:cNvSpPr/>
                <p:nvPr/>
              </p:nvSpPr>
              <p:spPr>
                <a:xfrm>
                  <a:off x="3823"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0" name="直接连接符 3266642"/>
                <p:cNvSpPr/>
                <p:nvPr/>
              </p:nvSpPr>
              <p:spPr>
                <a:xfrm>
                  <a:off x="4093"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1" name="直接连接符 3266643"/>
                <p:cNvSpPr/>
                <p:nvPr/>
              </p:nvSpPr>
              <p:spPr>
                <a:xfrm>
                  <a:off x="4363"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2" name="直接连接符 3266644"/>
                <p:cNvSpPr/>
                <p:nvPr/>
              </p:nvSpPr>
              <p:spPr>
                <a:xfrm>
                  <a:off x="4633" y="3890"/>
                  <a:ext cx="0" cy="41"/>
                </a:xfrm>
                <a:prstGeom prst="line">
                  <a:avLst/>
                </a:prstGeom>
                <a:grpFill/>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3" name="文本框 3266645"/>
                <p:cNvSpPr txBox="1"/>
                <p:nvPr/>
              </p:nvSpPr>
              <p:spPr>
                <a:xfrm>
                  <a:off x="938" y="3925"/>
                  <a:ext cx="3964" cy="301"/>
                </a:xfrm>
                <a:prstGeom prst="rect">
                  <a:avLst/>
                </a:prstGeom>
                <a:grpFill/>
                <a:ln w="9525">
                  <a:noFill/>
                </a:ln>
              </p:spPr>
              <p:txBody>
                <a:bodyPr wrap="square" anchor="t">
                  <a:spAutoFit/>
                </a:bodyPr>
                <a:lstStyle/>
                <a:p>
                  <a:pPr>
                    <a:spcBef>
                      <a:spcPct val="0"/>
                    </a:spcBef>
                  </a:pPr>
                  <a:r>
                    <a:rPr lang="en-US" altLang="zh-CN" sz="1800">
                      <a:latin typeface="Times New Roman" panose="02020603050405020304" pitchFamily="18" charset="0"/>
                      <a:ea typeface="宋体" panose="02010600030101010101" pitchFamily="2" charset="-122"/>
                    </a:rPr>
                    <a:t>  0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1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2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3     4      5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6    7     8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9    </a:t>
                  </a:r>
                  <a:r>
                    <a:rPr lang="en-US" altLang="zh-CN" sz="1200">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10   11   12    13</a:t>
                  </a:r>
                </a:p>
              </p:txBody>
            </p:sp>
            <p:sp>
              <p:nvSpPr>
                <p:cNvPr id="224" name="矩形 3266646"/>
                <p:cNvSpPr/>
                <p:nvPr/>
              </p:nvSpPr>
              <p:spPr>
                <a:xfrm>
                  <a:off x="1935" y="3696"/>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5" name="矩形 3266647"/>
                <p:cNvSpPr/>
                <p:nvPr/>
              </p:nvSpPr>
              <p:spPr>
                <a:xfrm>
                  <a:off x="2205" y="3696"/>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6" name="矩形 3266648"/>
                <p:cNvSpPr/>
                <p:nvPr/>
              </p:nvSpPr>
              <p:spPr>
                <a:xfrm>
                  <a:off x="2475" y="3696"/>
                  <a:ext cx="270"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227" name="矩形 3266649"/>
                <p:cNvSpPr/>
                <p:nvPr/>
              </p:nvSpPr>
              <p:spPr>
                <a:xfrm>
                  <a:off x="2745" y="3696"/>
                  <a:ext cx="269" cy="124"/>
                </a:xfrm>
                <a:prstGeom prst="rect">
                  <a:avLst/>
                </a:prstGeom>
                <a:grp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sp>
            <p:nvSpPr>
              <p:cNvPr id="228" name="文本框 3266650"/>
              <p:cNvSpPr txBox="1"/>
              <p:nvPr/>
            </p:nvSpPr>
            <p:spPr>
              <a:xfrm>
                <a:off x="4934" y="3770"/>
                <a:ext cx="169" cy="376"/>
              </a:xfrm>
              <a:prstGeom prst="rect">
                <a:avLst/>
              </a:prstGeom>
              <a:grpFill/>
              <a:ln w="9525">
                <a:noFill/>
              </a:ln>
            </p:spPr>
            <p:txBody>
              <a:bodyPr wrap="square" anchor="t">
                <a:spAutoFit/>
              </a:bodyPr>
              <a:lstStyle/>
              <a:p>
                <a:pPr>
                  <a:spcBef>
                    <a:spcPct val="0"/>
                  </a:spcBef>
                </a:pPr>
                <a:r>
                  <a:rPr lang="en-US" altLang="zh-CN" sz="2400" i="1">
                    <a:latin typeface="Times New Roman" panose="02020603050405020304" pitchFamily="18" charset="0"/>
                    <a:ea typeface="宋体" panose="02010600030101010101" pitchFamily="2" charset="-122"/>
                  </a:rPr>
                  <a:t>t</a:t>
                </a:r>
              </a:p>
            </p:txBody>
          </p:sp>
        </p:grpSp>
      </p:grpSp>
      <p:grpSp>
        <p:nvGrpSpPr>
          <p:cNvPr id="229" name="组合 228"/>
          <p:cNvGrpSpPr/>
          <p:nvPr/>
        </p:nvGrpSpPr>
        <p:grpSpPr>
          <a:xfrm>
            <a:off x="754380" y="1860550"/>
            <a:ext cx="269240" cy="1863725"/>
            <a:chOff x="1218" y="2351"/>
            <a:chExt cx="182" cy="1524"/>
          </a:xfrm>
        </p:grpSpPr>
        <p:sp>
          <p:nvSpPr>
            <p:cNvPr id="230" name="任意多边形 3266654"/>
            <p:cNvSpPr/>
            <p:nvPr/>
          </p:nvSpPr>
          <p:spPr>
            <a:xfrm>
              <a:off x="1399" y="2351"/>
              <a:ext cx="1" cy="1524"/>
            </a:xfrm>
            <a:custGeom>
              <a:avLst/>
              <a:gdLst/>
              <a:ahLst/>
              <a:cxnLst/>
              <a:rect l="0" t="0" r="0" b="0"/>
              <a:pathLst>
                <a:path w="1" h="1524">
                  <a:moveTo>
                    <a:pt x="0" y="0"/>
                  </a:moveTo>
                  <a:lnTo>
                    <a:pt x="0" y="1524"/>
                  </a:lnTo>
                </a:path>
              </a:pathLst>
            </a:custGeom>
            <a:noFill/>
            <a:ln w="57150" cap="flat" cmpd="sng">
              <a:solidFill>
                <a:srgbClr val="FF0000"/>
              </a:solidFill>
              <a:prstDash val="solid"/>
              <a:round/>
              <a:headEnd type="none" w="med" len="med"/>
              <a:tailEnd type="none" w="med" len="med"/>
            </a:ln>
          </p:spPr>
          <p:txBody>
            <a:bodyPr/>
            <a:lstStyle/>
            <a:p>
              <a:endParaRPr lang="zh-CN" altLang="en-US"/>
            </a:p>
          </p:txBody>
        </p:sp>
        <p:sp>
          <p:nvSpPr>
            <p:cNvPr id="231" name="任意多边形 3266655"/>
            <p:cNvSpPr/>
            <p:nvPr/>
          </p:nvSpPr>
          <p:spPr>
            <a:xfrm>
              <a:off x="1218" y="2640"/>
              <a:ext cx="1" cy="294"/>
            </a:xfrm>
            <a:custGeom>
              <a:avLst/>
              <a:gdLst/>
              <a:ahLst/>
              <a:cxnLst/>
              <a:rect l="0" t="0" r="0" b="0"/>
              <a:pathLst>
                <a:path w="1" h="294">
                  <a:moveTo>
                    <a:pt x="1" y="0"/>
                  </a:moveTo>
                  <a:lnTo>
                    <a:pt x="0" y="294"/>
                  </a:lnTo>
                </a:path>
              </a:pathLst>
            </a:custGeom>
            <a:noFill/>
            <a:ln w="57150" cap="flat" cmpd="sng">
              <a:solidFill>
                <a:srgbClr val="FF0000"/>
              </a:solidFill>
              <a:prstDash val="solid"/>
              <a:round/>
              <a:headEnd type="none" w="med" len="med"/>
              <a:tailEnd type="none" w="med" len="med"/>
            </a:ln>
          </p:spPr>
          <p:txBody>
            <a:bodyPr/>
            <a:lstStyle/>
            <a:p>
              <a:endParaRPr lang="zh-CN" altLang="en-US"/>
            </a:p>
          </p:txBody>
        </p:sp>
        <p:sp>
          <p:nvSpPr>
            <p:cNvPr id="232" name="任意多边形 3266656"/>
            <p:cNvSpPr/>
            <p:nvPr/>
          </p:nvSpPr>
          <p:spPr>
            <a:xfrm>
              <a:off x="1303" y="2784"/>
              <a:ext cx="2" cy="282"/>
            </a:xfrm>
            <a:custGeom>
              <a:avLst/>
              <a:gdLst/>
              <a:ahLst/>
              <a:cxnLst/>
              <a:rect l="0" t="0" r="0" b="0"/>
              <a:pathLst>
                <a:path w="2" h="282">
                  <a:moveTo>
                    <a:pt x="2" y="0"/>
                  </a:moveTo>
                  <a:lnTo>
                    <a:pt x="0" y="282"/>
                  </a:lnTo>
                </a:path>
              </a:pathLst>
            </a:custGeom>
            <a:noFill/>
            <a:ln w="57150" cap="flat" cmpd="sng">
              <a:solidFill>
                <a:srgbClr val="FF0000"/>
              </a:solidFill>
              <a:prstDash val="solid"/>
              <a:round/>
              <a:headEnd type="none" w="med" len="med"/>
              <a:tailEnd type="none" w="med" len="med"/>
            </a:ln>
          </p:spPr>
          <p:txBody>
            <a:bodyPr/>
            <a:lstStyle/>
            <a:p>
              <a:endParaRPr lang="zh-CN" altLang="en-US"/>
            </a:p>
          </p:txBody>
        </p:sp>
      </p:grpSp>
      <p:sp>
        <p:nvSpPr>
          <p:cNvPr id="3266670" name="矩形 3266669"/>
          <p:cNvSpPr/>
          <p:nvPr/>
        </p:nvSpPr>
        <p:spPr>
          <a:xfrm>
            <a:off x="1311910" y="4068445"/>
            <a:ext cx="4185920" cy="485140"/>
          </a:xfrm>
          <a:prstGeom prst="rect">
            <a:avLst/>
          </a:prstGeom>
          <a:noFill/>
          <a:ln w="9525">
            <a:noFill/>
          </a:ln>
        </p:spPr>
        <p:txBody>
          <a:bodyPr wrap="none" lIns="0" rIns="0" anchor="ctr"/>
          <a:lstStyle/>
          <a:p>
            <a:pPr>
              <a:spcBef>
                <a:spcPct val="0"/>
              </a:spcBef>
              <a:buClr>
                <a:schemeClr val="folHlink"/>
              </a:buClr>
              <a:buFont typeface="Wingdings" panose="05000000000000000000" pitchFamily="2" charset="2"/>
            </a:pPr>
            <a:r>
              <a:rPr lang="zh-CN" altLang="en-US" sz="1800" dirty="0">
                <a:latin typeface="+mj-ea"/>
                <a:ea typeface="+mj-ea"/>
              </a:rPr>
              <a:t>不能调整 指令的 执行顺序</a:t>
            </a:r>
          </a:p>
        </p:txBody>
      </p:sp>
      <p:sp>
        <p:nvSpPr>
          <p:cNvPr id="3266671" name="矩形 3266670"/>
          <p:cNvSpPr/>
          <p:nvPr/>
        </p:nvSpPr>
        <p:spPr>
          <a:xfrm>
            <a:off x="1278982" y="4474425"/>
            <a:ext cx="4043680" cy="485140"/>
          </a:xfrm>
          <a:prstGeom prst="rect">
            <a:avLst/>
          </a:prstGeom>
          <a:noFill/>
          <a:ln w="9525">
            <a:noFill/>
          </a:ln>
        </p:spPr>
        <p:txBody>
          <a:bodyPr wrap="none" lIns="0" rIns="0" anchor="ctr"/>
          <a:lstStyle/>
          <a:p>
            <a:pPr>
              <a:spcBef>
                <a:spcPct val="0"/>
              </a:spcBef>
            </a:pPr>
            <a:r>
              <a:rPr lang="en-US" altLang="zh-CN" sz="1800" dirty="0">
                <a:latin typeface="Arial" panose="020B0604020202020204" pitchFamily="34" charset="0"/>
                <a:ea typeface="宋体" panose="02010600030101010101" pitchFamily="2" charset="-122"/>
              </a:rPr>
              <a:t>    </a:t>
            </a:r>
            <a:r>
              <a:rPr lang="zh-CN" altLang="en-US" sz="1800" dirty="0">
                <a:latin typeface="+mj-ea"/>
                <a:ea typeface="+mj-ea"/>
              </a:rPr>
              <a:t>靠编译程序解决优化问题</a:t>
            </a:r>
          </a:p>
        </p:txBody>
      </p:sp>
      <p:sp>
        <p:nvSpPr>
          <p:cNvPr id="233" name="矩形 232"/>
          <p:cNvSpPr/>
          <p:nvPr/>
        </p:nvSpPr>
        <p:spPr>
          <a:xfrm>
            <a:off x="5497830" y="1884045"/>
            <a:ext cx="2308860" cy="646331"/>
          </a:xfrm>
          <a:prstGeom prst="rect">
            <a:avLst/>
          </a:prstGeom>
          <a:noFill/>
          <a:ln w="25400">
            <a:noFill/>
          </a:ln>
        </p:spPr>
        <p:txBody>
          <a:bodyPr wrap="square" anchor="t">
            <a:spAutoFit/>
          </a:bodyPr>
          <a:lstStyle/>
          <a:p>
            <a:pPr marL="342900" indent="-342900" algn="ctr"/>
            <a:r>
              <a:rPr lang="zh-CN" altLang="en-US" sz="1800" dirty="0">
                <a:latin typeface="Arial" panose="020B0604020202020204" pitchFamily="34" charset="0"/>
                <a:ea typeface="宋体" panose="02010600030101010101" pitchFamily="2" charset="-122"/>
              </a:rPr>
              <a:t>流水线速度</a:t>
            </a:r>
          </a:p>
          <a:p>
            <a:pPr marL="342900" indent="-342900" algn="l"/>
            <a:r>
              <a:rPr lang="zh-CN" altLang="en-US" sz="1800" dirty="0">
                <a:latin typeface="Arial" panose="020B0604020202020204" pitchFamily="34" charset="0"/>
                <a:ea typeface="宋体" panose="02010600030101010101" pitchFamily="2" charset="-122"/>
              </a:rPr>
              <a:t>是原来速度的</a:t>
            </a:r>
          </a:p>
        </p:txBody>
      </p:sp>
      <p:sp>
        <p:nvSpPr>
          <p:cNvPr id="235" name="矩形 234"/>
          <p:cNvSpPr/>
          <p:nvPr/>
        </p:nvSpPr>
        <p:spPr>
          <a:xfrm>
            <a:off x="6552326" y="2161044"/>
            <a:ext cx="1269365" cy="369332"/>
          </a:xfrm>
          <a:prstGeom prst="rect">
            <a:avLst/>
          </a:prstGeom>
          <a:noFill/>
          <a:ln w="25400">
            <a:noFill/>
          </a:ln>
        </p:spPr>
        <p:txBody>
          <a:bodyPr wrap="square" anchor="t">
            <a:spAutoFit/>
          </a:bodyPr>
          <a:lstStyle/>
          <a:p>
            <a:pPr marL="342900" indent="-342900" algn="ctr"/>
            <a:r>
              <a:rPr lang="en-US" altLang="zh-CN" sz="1800" dirty="0">
                <a:latin typeface="Arial" panose="020B0604020202020204" pitchFamily="34" charset="0"/>
                <a:ea typeface="宋体" panose="02010600030101010101" pitchFamily="2" charset="-122"/>
              </a:rPr>
              <a:t>3 </a:t>
            </a:r>
            <a:r>
              <a:rPr lang="zh-CN" altLang="en-US" sz="1800" dirty="0">
                <a:latin typeface="Arial" panose="020B0604020202020204" pitchFamily="34" charset="0"/>
                <a:ea typeface="宋体" panose="02010600030101010101" pitchFamily="2" charset="-122"/>
              </a:rPr>
              <a:t>倍</a:t>
            </a:r>
          </a:p>
        </p:txBody>
      </p:sp>
      <p:sp>
        <p:nvSpPr>
          <p:cNvPr id="3266692" name="文本框 3266691"/>
          <p:cNvSpPr txBox="1"/>
          <p:nvPr/>
        </p:nvSpPr>
        <p:spPr>
          <a:xfrm>
            <a:off x="433495" y="4145243"/>
            <a:ext cx="846245" cy="369332"/>
          </a:xfrm>
          <a:prstGeom prst="rect">
            <a:avLst/>
          </a:prstGeom>
          <a:noFill/>
          <a:ln w="25400">
            <a:noFill/>
          </a:ln>
        </p:spPr>
        <p:txBody>
          <a:bodyPr wrap="square" anchor="t">
            <a:spAutoFit/>
          </a:bodyPr>
          <a:lstStyle/>
          <a:p>
            <a:pPr marL="342900" indent="-342900" algn="ctr">
              <a:spcBef>
                <a:spcPct val="0"/>
              </a:spcBef>
            </a:pPr>
            <a:r>
              <a:rPr lang="zh-CN" altLang="en-US" sz="1800" dirty="0">
                <a:latin typeface="Arial" panose="020B0604020202020204" pitchFamily="34" charset="0"/>
                <a:ea typeface="宋体" panose="02010600030101010101" pitchFamily="2" charset="-122"/>
              </a:rPr>
              <a:t>缺点</a:t>
            </a:r>
          </a:p>
        </p:txBody>
      </p:sp>
      <p:sp>
        <p:nvSpPr>
          <p:cNvPr id="3266695" name="文本框 3266694"/>
          <p:cNvSpPr txBox="1"/>
          <p:nvPr/>
        </p:nvSpPr>
        <p:spPr>
          <a:xfrm>
            <a:off x="299720" y="4535217"/>
            <a:ext cx="1244161" cy="369332"/>
          </a:xfrm>
          <a:prstGeom prst="rect">
            <a:avLst/>
          </a:prstGeom>
          <a:noFill/>
          <a:ln w="25400">
            <a:noFill/>
          </a:ln>
        </p:spPr>
        <p:txBody>
          <a:bodyPr wrap="square" anchor="t">
            <a:spAutoFit/>
          </a:bodyPr>
          <a:lstStyle/>
          <a:p>
            <a:pPr marL="342900" indent="-342900" algn="ctr">
              <a:spcBef>
                <a:spcPct val="0"/>
              </a:spcBef>
            </a:pPr>
            <a:r>
              <a:rPr lang="zh-CN" altLang="en-US" sz="1800" dirty="0">
                <a:latin typeface="Arial" panose="020B0604020202020204" pitchFamily="34" charset="0"/>
                <a:ea typeface="宋体" panose="02010600030101010101" pitchFamily="2" charset="-122"/>
              </a:rPr>
              <a:t>解决办法</a:t>
            </a:r>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9181" y="-57257"/>
            <a:ext cx="4193745" cy="530225"/>
          </a:xfrm>
          <a:prstGeom prst="rect">
            <a:avLst/>
          </a:prstGeom>
        </p:spPr>
        <p:txBody>
          <a:bodyPr wrap="square" lIns="68580" tIns="34290" rIns="68580" bIns="34290">
            <a:spAutoFit/>
          </a:bodyPr>
          <a:lstStyle/>
          <a:p>
            <a:pPr marL="0" marR="0" lvl="0" indent="0" algn="ctr" defTabSz="685800" rtl="0" eaLnBrk="1" fontAlgn="auto" latinLnBrk="0" hangingPunct="1">
              <a:lnSpc>
                <a:spcPct val="150000"/>
              </a:lnSpc>
              <a:spcBef>
                <a:spcPts val="0"/>
              </a:spcBef>
              <a:spcAft>
                <a:spcPts val="0"/>
              </a:spcAft>
              <a:buClrTx/>
              <a:buSzTx/>
              <a:buFontTx/>
              <a:buNone/>
              <a:defRPr/>
            </a:pPr>
            <a:r>
              <a:rPr kumimoji="0" lang="en-US" altLang="zh-CN" sz="2000" b="1" i="0" u="none" strike="noStrike" kern="1200" cap="none" spc="225" normalizeH="0" baseline="0" noProof="0" dirty="0">
                <a:ln>
                  <a:noFill/>
                </a:ln>
                <a:solidFill>
                  <a:srgbClr val="333333"/>
                </a:solidFill>
                <a:effectLst/>
                <a:uLnTx/>
                <a:uFillTx/>
                <a:latin typeface="字魂59号-创粗黑"/>
                <a:cs typeface="+mn-ea"/>
                <a:sym typeface="+mn-lt"/>
              </a:rPr>
              <a:t>8.3.3</a:t>
            </a:r>
            <a:r>
              <a:rPr kumimoji="0" lang="zh-CN" altLang="en-US" sz="2000" b="1" i="0" u="none" strike="noStrike" kern="1200" cap="none" spc="225" normalizeH="0" baseline="0" noProof="0" dirty="0">
                <a:ln>
                  <a:noFill/>
                </a:ln>
                <a:solidFill>
                  <a:srgbClr val="333333"/>
                </a:solidFill>
                <a:effectLst/>
                <a:uLnTx/>
                <a:uFillTx/>
                <a:latin typeface="字魂59号-创粗黑"/>
                <a:cs typeface="+mn-ea"/>
                <a:sym typeface="+mn-lt"/>
              </a:rPr>
              <a:t>指令流水中的多发技术</a:t>
            </a:r>
          </a:p>
        </p:txBody>
      </p:sp>
      <p:grpSp>
        <p:nvGrpSpPr>
          <p:cNvPr id="47115" name="组合 3265561"/>
          <p:cNvGrpSpPr/>
          <p:nvPr/>
        </p:nvGrpSpPr>
        <p:grpSpPr>
          <a:xfrm>
            <a:off x="758825" y="1780540"/>
            <a:ext cx="6821805" cy="2468880"/>
            <a:chOff x="950" y="2049"/>
            <a:chExt cx="4297" cy="2003"/>
          </a:xfrm>
        </p:grpSpPr>
        <p:grpSp>
          <p:nvGrpSpPr>
            <p:cNvPr id="47116" name="组合 3265562"/>
            <p:cNvGrpSpPr/>
            <p:nvPr/>
          </p:nvGrpSpPr>
          <p:grpSpPr>
            <a:xfrm>
              <a:off x="950" y="2049"/>
              <a:ext cx="4090" cy="2003"/>
              <a:chOff x="614" y="801"/>
              <a:chExt cx="4090" cy="2003"/>
            </a:xfrm>
          </p:grpSpPr>
          <p:sp>
            <p:nvSpPr>
              <p:cNvPr id="47117" name="矩形 3265563"/>
              <p:cNvSpPr/>
              <p:nvPr/>
            </p:nvSpPr>
            <p:spPr>
              <a:xfrm>
                <a:off x="672"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18" name="矩形 3265564"/>
              <p:cNvSpPr/>
              <p:nvPr/>
            </p:nvSpPr>
            <p:spPr>
              <a:xfrm>
                <a:off x="960"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19" name="矩形 3265565"/>
              <p:cNvSpPr/>
              <p:nvPr/>
            </p:nvSpPr>
            <p:spPr>
              <a:xfrm>
                <a:off x="1248" y="897"/>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0" name="矩形 3265566"/>
              <p:cNvSpPr/>
              <p:nvPr/>
            </p:nvSpPr>
            <p:spPr>
              <a:xfrm>
                <a:off x="1536"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1" name="矩形 3265567"/>
              <p:cNvSpPr/>
              <p:nvPr/>
            </p:nvSpPr>
            <p:spPr>
              <a:xfrm>
                <a:off x="1248" y="1041"/>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2" name="矩形 3265568"/>
              <p:cNvSpPr/>
              <p:nvPr/>
            </p:nvSpPr>
            <p:spPr>
              <a:xfrm>
                <a:off x="1248" y="1185"/>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3" name="矩形 3265569"/>
              <p:cNvSpPr/>
              <p:nvPr/>
            </p:nvSpPr>
            <p:spPr>
              <a:xfrm>
                <a:off x="960" y="1329"/>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4" name="矩形 3265570"/>
              <p:cNvSpPr/>
              <p:nvPr/>
            </p:nvSpPr>
            <p:spPr>
              <a:xfrm>
                <a:off x="1248" y="1329"/>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5" name="矩形 3265571"/>
              <p:cNvSpPr/>
              <p:nvPr/>
            </p:nvSpPr>
            <p:spPr>
              <a:xfrm>
                <a:off x="1536" y="1329"/>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6" name="矩形 3265572"/>
              <p:cNvSpPr/>
              <p:nvPr/>
            </p:nvSpPr>
            <p:spPr>
              <a:xfrm>
                <a:off x="1824" y="1329"/>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7" name="矩形 3265573"/>
              <p:cNvSpPr/>
              <p:nvPr/>
            </p:nvSpPr>
            <p:spPr>
              <a:xfrm>
                <a:off x="1536" y="1473"/>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8" name="矩形 3265574"/>
              <p:cNvSpPr/>
              <p:nvPr/>
            </p:nvSpPr>
            <p:spPr>
              <a:xfrm>
                <a:off x="1536" y="1617"/>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29" name="矩形 3265575"/>
              <p:cNvSpPr/>
              <p:nvPr/>
            </p:nvSpPr>
            <p:spPr>
              <a:xfrm>
                <a:off x="1248" y="1761"/>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0" name="矩形 3265576"/>
              <p:cNvSpPr/>
              <p:nvPr/>
            </p:nvSpPr>
            <p:spPr>
              <a:xfrm>
                <a:off x="1536" y="1761"/>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1" name="矩形 3265577"/>
              <p:cNvSpPr/>
              <p:nvPr/>
            </p:nvSpPr>
            <p:spPr>
              <a:xfrm>
                <a:off x="1824" y="1761"/>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2" name="矩形 3265578"/>
              <p:cNvSpPr/>
              <p:nvPr/>
            </p:nvSpPr>
            <p:spPr>
              <a:xfrm>
                <a:off x="2112" y="1761"/>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3" name="矩形 3265579"/>
              <p:cNvSpPr/>
              <p:nvPr/>
            </p:nvSpPr>
            <p:spPr>
              <a:xfrm>
                <a:off x="1824" y="1905"/>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4" name="矩形 3265580"/>
              <p:cNvSpPr/>
              <p:nvPr/>
            </p:nvSpPr>
            <p:spPr>
              <a:xfrm>
                <a:off x="1824" y="2049"/>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5" name="矩形 3265581"/>
              <p:cNvSpPr/>
              <p:nvPr/>
            </p:nvSpPr>
            <p:spPr>
              <a:xfrm>
                <a:off x="2928"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6" name="矩形 3265582"/>
              <p:cNvSpPr/>
              <p:nvPr/>
            </p:nvSpPr>
            <p:spPr>
              <a:xfrm>
                <a:off x="3216"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7" name="矩形 3265583"/>
              <p:cNvSpPr/>
              <p:nvPr/>
            </p:nvSpPr>
            <p:spPr>
              <a:xfrm>
                <a:off x="3504" y="897"/>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8" name="矩形 3265584"/>
              <p:cNvSpPr/>
              <p:nvPr/>
            </p:nvSpPr>
            <p:spPr>
              <a:xfrm>
                <a:off x="3792" y="897"/>
                <a:ext cx="288" cy="144"/>
              </a:xfrm>
              <a:prstGeom prst="rect">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39" name="文本框 3265585"/>
              <p:cNvSpPr txBox="1"/>
              <p:nvPr/>
            </p:nvSpPr>
            <p:spPr>
              <a:xfrm>
                <a:off x="2918" y="1478"/>
                <a:ext cx="1210" cy="299"/>
              </a:xfrm>
              <a:prstGeom prst="rect">
                <a:avLst/>
              </a:prstGeom>
              <a:noFill/>
              <a:ln w="9525">
                <a:noFill/>
              </a:ln>
            </p:spPr>
            <p:txBody>
              <a:bodyPr wrap="square" anchor="t">
                <a:spAutoFit/>
              </a:bodyPr>
              <a:lstStyle/>
              <a:p>
                <a:pPr>
                  <a:spcBef>
                    <a:spcPct val="0"/>
                  </a:spcBef>
                </a:pPr>
                <a:r>
                  <a:rPr lang="en-US" altLang="zh-CN">
                    <a:latin typeface="Times New Roman" panose="02020603050405020304" pitchFamily="18" charset="0"/>
                    <a:ea typeface="宋体" panose="02010600030101010101" pitchFamily="2" charset="-122"/>
                  </a:rPr>
                  <a:t>IF   ID  </a:t>
                </a:r>
                <a:r>
                  <a:rPr lang="en-US" altLang="zh-CN" sz="1800">
                    <a:latin typeface="Times New Roman" panose="02020603050405020304" pitchFamily="18" charset="0"/>
                    <a:ea typeface="宋体" panose="02010600030101010101" pitchFamily="2" charset="-122"/>
                  </a:rPr>
                  <a:t>EX   WR</a:t>
                </a:r>
              </a:p>
            </p:txBody>
          </p:sp>
          <p:sp>
            <p:nvSpPr>
              <p:cNvPr id="47140" name="直接连接符 3265586"/>
              <p:cNvSpPr/>
              <p:nvPr/>
            </p:nvSpPr>
            <p:spPr>
              <a:xfrm>
                <a:off x="672" y="801"/>
                <a:ext cx="0" cy="1632"/>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1" name="直接连接符 3265587"/>
              <p:cNvSpPr/>
              <p:nvPr/>
            </p:nvSpPr>
            <p:spPr>
              <a:xfrm>
                <a:off x="672" y="2433"/>
                <a:ext cx="4032"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2" name="直接连接符 3265588"/>
              <p:cNvSpPr/>
              <p:nvPr/>
            </p:nvSpPr>
            <p:spPr>
              <a:xfrm>
                <a:off x="960"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3" name="直接连接符 3265589"/>
              <p:cNvSpPr/>
              <p:nvPr/>
            </p:nvSpPr>
            <p:spPr>
              <a:xfrm>
                <a:off x="1248"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4" name="直接连接符 3265590"/>
              <p:cNvSpPr/>
              <p:nvPr/>
            </p:nvSpPr>
            <p:spPr>
              <a:xfrm>
                <a:off x="1536"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5" name="直接连接符 3265591"/>
              <p:cNvSpPr/>
              <p:nvPr/>
            </p:nvSpPr>
            <p:spPr>
              <a:xfrm>
                <a:off x="1824"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6" name="直接连接符 3265592"/>
              <p:cNvSpPr/>
              <p:nvPr/>
            </p:nvSpPr>
            <p:spPr>
              <a:xfrm>
                <a:off x="2112"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7" name="直接连接符 3265593"/>
              <p:cNvSpPr/>
              <p:nvPr/>
            </p:nvSpPr>
            <p:spPr>
              <a:xfrm>
                <a:off x="2400"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8" name="直接连接符 3265594"/>
              <p:cNvSpPr/>
              <p:nvPr/>
            </p:nvSpPr>
            <p:spPr>
              <a:xfrm>
                <a:off x="2688"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49" name="直接连接符 3265595"/>
              <p:cNvSpPr/>
              <p:nvPr/>
            </p:nvSpPr>
            <p:spPr>
              <a:xfrm>
                <a:off x="2976"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0" name="直接连接符 3265596"/>
              <p:cNvSpPr/>
              <p:nvPr/>
            </p:nvSpPr>
            <p:spPr>
              <a:xfrm>
                <a:off x="3264"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1" name="直接连接符 3265597"/>
              <p:cNvSpPr/>
              <p:nvPr/>
            </p:nvSpPr>
            <p:spPr>
              <a:xfrm>
                <a:off x="3552"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2" name="直接连接符 3265598"/>
              <p:cNvSpPr/>
              <p:nvPr/>
            </p:nvSpPr>
            <p:spPr>
              <a:xfrm>
                <a:off x="3840"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3" name="直接连接符 3265599"/>
              <p:cNvSpPr/>
              <p:nvPr/>
            </p:nvSpPr>
            <p:spPr>
              <a:xfrm>
                <a:off x="4128"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4" name="直接连接符 3265600"/>
              <p:cNvSpPr/>
              <p:nvPr/>
            </p:nvSpPr>
            <p:spPr>
              <a:xfrm>
                <a:off x="4416" y="2385"/>
                <a:ext cx="0" cy="48"/>
              </a:xfrm>
              <a:prstGeom prst="line">
                <a:avLst/>
              </a:prstGeom>
              <a:ln w="28575" cap="flat" cmpd="sng">
                <a:solidFill>
                  <a:schemeClr val="tx1"/>
                </a:solidFill>
                <a:prstDash val="solid"/>
                <a:round/>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5" name="文本框 3265601"/>
              <p:cNvSpPr txBox="1"/>
              <p:nvPr/>
            </p:nvSpPr>
            <p:spPr>
              <a:xfrm>
                <a:off x="614" y="2505"/>
                <a:ext cx="3968" cy="299"/>
              </a:xfrm>
              <a:prstGeom prst="rect">
                <a:avLst/>
              </a:prstGeom>
              <a:noFill/>
              <a:ln w="9525">
                <a:noFill/>
              </a:ln>
            </p:spPr>
            <p:txBody>
              <a:bodyPr wrap="square" anchor="t">
                <a:spAutoFit/>
              </a:bodyPr>
              <a:lstStyle/>
              <a:p>
                <a:pPr>
                  <a:spcBef>
                    <a:spcPct val="0"/>
                  </a:spcBef>
                </a:pPr>
                <a:r>
                  <a:rPr lang="en-US" altLang="zh-CN" sz="1800">
                    <a:latin typeface="Times New Roman" panose="02020603050405020304" pitchFamily="18" charset="0"/>
                    <a:ea typeface="宋体" panose="02010600030101010101" pitchFamily="2" charset="-122"/>
                  </a:rPr>
                  <a:t>0     1      2      3      4      5      6      7      8      9      10    11    12    13</a:t>
                </a:r>
              </a:p>
            </p:txBody>
          </p:sp>
          <p:sp>
            <p:nvSpPr>
              <p:cNvPr id="47156" name="矩形 3265602"/>
              <p:cNvSpPr/>
              <p:nvPr/>
            </p:nvSpPr>
            <p:spPr>
              <a:xfrm>
                <a:off x="3504" y="1056"/>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7157" name="矩形 3265603"/>
              <p:cNvSpPr/>
              <p:nvPr/>
            </p:nvSpPr>
            <p:spPr>
              <a:xfrm>
                <a:off x="3504" y="1200"/>
                <a:ext cx="288" cy="144"/>
              </a:xfrm>
              <a:prstGeom prst="rect">
                <a:avLst/>
              </a:prstGeom>
              <a:solidFill>
                <a:schemeClr val="tx1">
                  <a:alpha val="50000"/>
                </a:schemeClr>
              </a:solid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sp>
          <p:nvSpPr>
            <p:cNvPr id="47158" name="文本框 3265604"/>
            <p:cNvSpPr txBox="1"/>
            <p:nvPr/>
          </p:nvSpPr>
          <p:spPr>
            <a:xfrm>
              <a:off x="5078" y="3626"/>
              <a:ext cx="169" cy="373"/>
            </a:xfrm>
            <a:prstGeom prst="rect">
              <a:avLst/>
            </a:prstGeom>
            <a:noFill/>
            <a:ln w="9525">
              <a:noFill/>
            </a:ln>
          </p:spPr>
          <p:txBody>
            <a:bodyPr wrap="square" anchor="t">
              <a:spAutoFit/>
            </a:bodyPr>
            <a:lstStyle/>
            <a:p>
              <a:pPr>
                <a:spcBef>
                  <a:spcPct val="0"/>
                </a:spcBef>
              </a:pPr>
              <a:r>
                <a:rPr lang="en-US" altLang="zh-CN" sz="2400" i="1">
                  <a:latin typeface="Times New Roman" panose="02020603050405020304" pitchFamily="18" charset="0"/>
                  <a:ea typeface="宋体" panose="02010600030101010101" pitchFamily="2" charset="-122"/>
                </a:rPr>
                <a:t>t</a:t>
              </a:r>
            </a:p>
          </p:txBody>
        </p:sp>
      </p:grpSp>
      <p:sp>
        <p:nvSpPr>
          <p:cNvPr id="47162" name="矩形 3265610"/>
          <p:cNvSpPr/>
          <p:nvPr/>
        </p:nvSpPr>
        <p:spPr>
          <a:xfrm>
            <a:off x="6261100" y="2159635"/>
            <a:ext cx="2252980" cy="646331"/>
          </a:xfrm>
          <a:prstGeom prst="rect">
            <a:avLst/>
          </a:prstGeom>
          <a:noFill/>
          <a:ln w="25400">
            <a:noFill/>
          </a:ln>
        </p:spPr>
        <p:txBody>
          <a:bodyPr wrap="square" anchor="t">
            <a:spAutoFit/>
          </a:bodyPr>
          <a:lstStyle/>
          <a:p>
            <a:pPr indent="-342900">
              <a:spcBef>
                <a:spcPct val="0"/>
              </a:spcBef>
              <a:buClr>
                <a:schemeClr val="hlink"/>
              </a:buClr>
              <a:buFont typeface="Wingdings" panose="05000000000000000000" pitchFamily="2" charset="2"/>
            </a:pPr>
            <a:r>
              <a:rPr lang="en-US" altLang="zh-CN" sz="1800" dirty="0">
                <a:latin typeface="+mj-ea"/>
                <a:ea typeface="+mj-ea"/>
              </a:rPr>
              <a:t>    </a:t>
            </a:r>
            <a:r>
              <a:rPr lang="zh-CN" altLang="en-US" sz="1800" dirty="0">
                <a:latin typeface="+mj-ea"/>
                <a:ea typeface="+mj-ea"/>
              </a:rPr>
              <a:t>相当于超标量，</a:t>
            </a:r>
          </a:p>
          <a:p>
            <a:pPr indent="-342900">
              <a:spcBef>
                <a:spcPct val="0"/>
              </a:spcBef>
              <a:buClr>
                <a:schemeClr val="hlink"/>
              </a:buClr>
              <a:buFont typeface="Wingdings" panose="05000000000000000000" pitchFamily="2" charset="2"/>
            </a:pPr>
            <a:r>
              <a:rPr lang="zh-CN" altLang="en-US" sz="1800" dirty="0">
                <a:latin typeface="+mj-ea"/>
                <a:ea typeface="+mj-ea"/>
              </a:rPr>
              <a:t>并行处理能力更强</a:t>
            </a:r>
          </a:p>
        </p:txBody>
      </p:sp>
      <p:sp>
        <p:nvSpPr>
          <p:cNvPr id="3265559" name="矩形 3265558"/>
          <p:cNvSpPr/>
          <p:nvPr/>
        </p:nvSpPr>
        <p:spPr>
          <a:xfrm>
            <a:off x="1881823" y="791479"/>
            <a:ext cx="6684962" cy="646331"/>
          </a:xfrm>
          <a:prstGeom prst="rect">
            <a:avLst/>
          </a:prstGeom>
          <a:noFill/>
          <a:ln w="25400">
            <a:noFill/>
          </a:ln>
        </p:spPr>
        <p:txBody>
          <a:bodyPr wrap="square" anchor="ctr">
            <a:spAutoFit/>
          </a:bodyPr>
          <a:lstStyle/>
          <a:p>
            <a:pPr indent="0">
              <a:spcBef>
                <a:spcPct val="0"/>
              </a:spcBef>
              <a:buClr>
                <a:schemeClr val="hlink"/>
              </a:buClr>
              <a:buFont typeface="Wingdings" panose="05000000000000000000" pitchFamily="2" charset="2"/>
              <a:buNone/>
            </a:pPr>
            <a:r>
              <a:rPr lang="zh-CN" altLang="en-US" sz="1800" dirty="0">
                <a:latin typeface="+mj-ea"/>
                <a:ea typeface="+mj-ea"/>
              </a:rPr>
              <a:t>由编译程序 挖掘 出指令间潜在的并行性，将多条能并行</a:t>
            </a:r>
          </a:p>
          <a:p>
            <a:pPr>
              <a:spcBef>
                <a:spcPct val="0"/>
              </a:spcBef>
              <a:buClr>
                <a:schemeClr val="hlink"/>
              </a:buClr>
              <a:buFont typeface="Wingdings" panose="05000000000000000000" pitchFamily="2" charset="2"/>
            </a:pPr>
            <a:r>
              <a:rPr lang="zh-CN" altLang="en-US" sz="1800" dirty="0">
                <a:latin typeface="+mj-ea"/>
                <a:ea typeface="+mj-ea"/>
              </a:rPr>
              <a:t>    操作的指令合并为一条指令。</a:t>
            </a:r>
          </a:p>
        </p:txBody>
      </p:sp>
      <p:sp>
        <p:nvSpPr>
          <p:cNvPr id="3265560" name="矩形 3265559"/>
          <p:cNvSpPr/>
          <p:nvPr/>
        </p:nvSpPr>
        <p:spPr>
          <a:xfrm>
            <a:off x="1881823" y="1423230"/>
            <a:ext cx="2967037" cy="369332"/>
          </a:xfrm>
          <a:prstGeom prst="rect">
            <a:avLst/>
          </a:prstGeom>
          <a:noFill/>
          <a:ln w="25400">
            <a:noFill/>
          </a:ln>
        </p:spPr>
        <p:txBody>
          <a:bodyPr wrap="square" anchor="ctr">
            <a:spAutoFit/>
          </a:bodyPr>
          <a:lstStyle/>
          <a:p>
            <a:pPr indent="0">
              <a:spcBef>
                <a:spcPct val="0"/>
              </a:spcBef>
              <a:buClr>
                <a:schemeClr val="hlink"/>
              </a:buClr>
              <a:buFont typeface="Wingdings" panose="05000000000000000000" pitchFamily="2" charset="2"/>
              <a:buNone/>
            </a:pPr>
            <a:r>
              <a:rPr lang="zh-CN" altLang="en-US" sz="1800" dirty="0">
                <a:latin typeface="+mj-ea"/>
                <a:ea typeface="+mj-ea"/>
              </a:rPr>
              <a:t>有多个功能处理部件。</a:t>
            </a:r>
          </a:p>
        </p:txBody>
      </p:sp>
      <p:sp>
        <p:nvSpPr>
          <p:cNvPr id="3265618" name="文本框 3265617"/>
          <p:cNvSpPr txBox="1"/>
          <p:nvPr/>
        </p:nvSpPr>
        <p:spPr>
          <a:xfrm>
            <a:off x="572770" y="4249420"/>
            <a:ext cx="8547100" cy="645160"/>
          </a:xfrm>
          <a:prstGeom prst="rect">
            <a:avLst/>
          </a:prstGeom>
          <a:noFill/>
          <a:ln w="25400">
            <a:noFill/>
          </a:ln>
        </p:spPr>
        <p:txBody>
          <a:bodyPr wrap="square" anchor="t">
            <a:spAutoFit/>
          </a:bodyPr>
          <a:lstStyle/>
          <a:p>
            <a:pPr indent="-342900">
              <a:spcBef>
                <a:spcPct val="0"/>
              </a:spcBef>
              <a:buClr>
                <a:schemeClr val="hlink"/>
              </a:buClr>
              <a:buFont typeface="Wingdings" panose="05000000000000000000" pitchFamily="2" charset="2"/>
            </a:pPr>
            <a:r>
              <a:rPr lang="zh-CN" altLang="en-US" sz="1800" dirty="0">
                <a:latin typeface="+mj-ea"/>
                <a:ea typeface="+mj-ea"/>
              </a:rPr>
              <a:t>把多条能并行操作的指令</a:t>
            </a:r>
            <a:r>
              <a:rPr lang="zh-CN" altLang="en-US" sz="1800" dirty="0">
                <a:solidFill>
                  <a:schemeClr val="accent1">
                    <a:lumMod val="60000"/>
                    <a:lumOff val="40000"/>
                  </a:schemeClr>
                </a:solidFill>
                <a:latin typeface="+mj-ea"/>
                <a:ea typeface="+mj-ea"/>
              </a:rPr>
              <a:t>组合成一条具有多个操作码字段的超长指令</a:t>
            </a:r>
            <a:r>
              <a:rPr lang="zh-CN" altLang="en-US" sz="1800" dirty="0">
                <a:latin typeface="+mj-ea"/>
                <a:ea typeface="+mj-ea"/>
              </a:rPr>
              <a:t>，每一个操作</a:t>
            </a:r>
          </a:p>
          <a:p>
            <a:pPr indent="-342900">
              <a:spcBef>
                <a:spcPct val="0"/>
              </a:spcBef>
              <a:buClr>
                <a:schemeClr val="hlink"/>
              </a:buClr>
              <a:buFont typeface="Wingdings" panose="05000000000000000000" pitchFamily="2" charset="2"/>
            </a:pPr>
            <a:r>
              <a:rPr lang="zh-CN" altLang="en-US" sz="1800" dirty="0">
                <a:latin typeface="+mj-ea"/>
                <a:ea typeface="+mj-ea"/>
              </a:rPr>
              <a:t>码控制一个功能部件，相当于执行多条指令，在一个时钟周期内可流出多条指令。</a:t>
            </a:r>
          </a:p>
        </p:txBody>
      </p:sp>
      <p:sp>
        <p:nvSpPr>
          <p:cNvPr id="3265630" name="文本框 3265629"/>
          <p:cNvSpPr txBox="1"/>
          <p:nvPr/>
        </p:nvSpPr>
        <p:spPr>
          <a:xfrm>
            <a:off x="850904" y="889506"/>
            <a:ext cx="1203325" cy="553998"/>
          </a:xfrm>
          <a:prstGeom prst="rect">
            <a:avLst/>
          </a:prstGeom>
          <a:noFill/>
          <a:ln w="6350">
            <a:noFill/>
          </a:ln>
        </p:spPr>
        <p:txBody>
          <a:bodyPr wrap="square" anchor="t">
            <a:spAutoFit/>
          </a:bodyPr>
          <a:lstStyle/>
          <a:p>
            <a:pPr indent="-342900">
              <a:spcBef>
                <a:spcPct val="0"/>
              </a:spcBef>
            </a:pPr>
            <a:r>
              <a:rPr lang="zh-CN" altLang="en-US" sz="3000" b="1" dirty="0">
                <a:latin typeface="+mj-ea"/>
                <a:ea typeface="+mj-ea"/>
              </a:rPr>
              <a:t>含义</a:t>
            </a:r>
          </a:p>
        </p:txBody>
      </p:sp>
      <p:sp>
        <p:nvSpPr>
          <p:cNvPr id="3265633" name="文本框 3265632"/>
          <p:cNvSpPr txBox="1"/>
          <p:nvPr/>
        </p:nvSpPr>
        <p:spPr>
          <a:xfrm>
            <a:off x="200373" y="4249420"/>
            <a:ext cx="458757" cy="777240"/>
          </a:xfrm>
          <a:prstGeom prst="rect">
            <a:avLst/>
          </a:prstGeom>
          <a:noFill/>
          <a:ln w="3175">
            <a:noFill/>
          </a:ln>
        </p:spPr>
        <p:txBody>
          <a:bodyPr vert="eaVert" wrap="square" lIns="90000" tIns="46800" rIns="90000" bIns="46800" anchor="t">
            <a:spAutoFit/>
          </a:bodyPr>
          <a:lstStyle/>
          <a:p>
            <a:pPr indent="-342900">
              <a:spcBef>
                <a:spcPct val="0"/>
              </a:spcBef>
              <a:buClr>
                <a:schemeClr val="hlink"/>
              </a:buClr>
              <a:buFont typeface="Wingdings" panose="05000000000000000000" pitchFamily="2" charset="2"/>
            </a:pPr>
            <a:r>
              <a:rPr lang="zh-CN" altLang="en-US" sz="1800" dirty="0">
                <a:latin typeface="+mj-ea"/>
                <a:ea typeface="+mj-ea"/>
              </a:rPr>
              <a:t>精髓</a:t>
            </a:r>
          </a:p>
        </p:txBody>
      </p:sp>
      <p:sp>
        <p:nvSpPr>
          <p:cNvPr id="3265558" name="矩形 3265557"/>
          <p:cNvSpPr/>
          <p:nvPr/>
        </p:nvSpPr>
        <p:spPr>
          <a:xfrm>
            <a:off x="51435" y="486529"/>
            <a:ext cx="2432076" cy="369332"/>
          </a:xfrm>
          <a:prstGeom prst="rect">
            <a:avLst/>
          </a:prstGeom>
          <a:noFill/>
          <a:ln w="25400">
            <a:noFill/>
          </a:ln>
        </p:spPr>
        <p:txBody>
          <a:bodyPr wrap="none" anchor="ctr">
            <a:spAutoFit/>
          </a:bodyPr>
          <a:lstStyle/>
          <a:p>
            <a:pPr>
              <a:spcBef>
                <a:spcPct val="0"/>
              </a:spcBef>
            </a:pPr>
            <a:r>
              <a:rPr lang="zh-CN" altLang="en-US" sz="1800" dirty="0">
                <a:latin typeface="+mj-ea"/>
                <a:ea typeface="+mj-ea"/>
              </a:rPr>
              <a:t>（</a:t>
            </a:r>
            <a:r>
              <a:rPr lang="en-US" altLang="zh-CN" sz="1800" dirty="0">
                <a:latin typeface="+mj-ea"/>
                <a:ea typeface="+mj-ea"/>
              </a:rPr>
              <a:t>3</a:t>
            </a:r>
            <a:r>
              <a:rPr lang="zh-CN" altLang="en-US" sz="1800" dirty="0">
                <a:latin typeface="+mj-ea"/>
                <a:ea typeface="+mj-ea"/>
              </a:rPr>
              <a:t>）超长指令字技术 </a:t>
            </a:r>
          </a:p>
        </p:txBody>
      </p:sp>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265558"/>
                                        </p:tgtEl>
                                        <p:attrNameLst>
                                          <p:attrName>style.visibility</p:attrName>
                                        </p:attrNameLst>
                                      </p:cBhvr>
                                      <p:to>
                                        <p:strVal val="visible"/>
                                      </p:to>
                                    </p:set>
                                    <p:anim calcmode="lin" valueType="num">
                                      <p:cBhvr>
                                        <p:cTn id="7" dur="1000" fill="hold"/>
                                        <p:tgtEl>
                                          <p:spTgt spid="3265558"/>
                                        </p:tgtEl>
                                        <p:attrNameLst>
                                          <p:attrName>ppt_w</p:attrName>
                                        </p:attrNameLst>
                                      </p:cBhvr>
                                      <p:tavLst>
                                        <p:tav tm="0">
                                          <p:val>
                                            <p:fltVal val="0"/>
                                          </p:val>
                                        </p:tav>
                                        <p:tav tm="100000">
                                          <p:val>
                                            <p:strVal val="#ppt_w"/>
                                          </p:val>
                                        </p:tav>
                                      </p:tavLst>
                                    </p:anim>
                                    <p:anim calcmode="lin" valueType="num">
                                      <p:cBhvr>
                                        <p:cTn id="8" dur="1000" fill="hold"/>
                                        <p:tgtEl>
                                          <p:spTgt spid="3265558"/>
                                        </p:tgtEl>
                                        <p:attrNameLst>
                                          <p:attrName>ppt_h</p:attrName>
                                        </p:attrNameLst>
                                      </p:cBhvr>
                                      <p:tavLst>
                                        <p:tav tm="0">
                                          <p:val>
                                            <p:fltVal val="0"/>
                                          </p:val>
                                        </p:tav>
                                        <p:tav tm="100000">
                                          <p:val>
                                            <p:strVal val="#ppt_h"/>
                                          </p:val>
                                        </p:tav>
                                      </p:tavLst>
                                    </p:anim>
                                    <p:anim calcmode="lin" valueType="num">
                                      <p:cBhvr>
                                        <p:cTn id="9" dur="1000" fill="hold"/>
                                        <p:tgtEl>
                                          <p:spTgt spid="3265558"/>
                                        </p:tgtEl>
                                        <p:attrNameLst>
                                          <p:attrName>ppt_x</p:attrName>
                                        </p:attrNameLst>
                                      </p:cBhvr>
                                      <p:tavLst>
                                        <p:tav tm="0">
                                          <p:val>
                                            <p:fltVal val="0.5"/>
                                          </p:val>
                                        </p:tav>
                                        <p:tav tm="100000">
                                          <p:val>
                                            <p:strVal val="#ppt_x"/>
                                          </p:val>
                                        </p:tav>
                                      </p:tavLst>
                                    </p:anim>
                                    <p:anim calcmode="lin" valueType="num">
                                      <p:cBhvr>
                                        <p:cTn id="10" dur="1000" fill="hold"/>
                                        <p:tgtEl>
                                          <p:spTgt spid="326555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55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4BDE1-4634-4801-8385-C1C47747B6E0}"/>
              </a:ext>
            </a:extLst>
          </p:cNvPr>
          <p:cNvSpPr>
            <a:spLocks noGrp="1"/>
          </p:cNvSpPr>
          <p:nvPr>
            <p:ph type="title"/>
          </p:nvPr>
        </p:nvSpPr>
        <p:spPr/>
        <p:txBody>
          <a:bodyPr/>
          <a:lstStyle/>
          <a:p>
            <a:r>
              <a:rPr lang="en-US" altLang="zh-CN" sz="2400" spc="225" noProof="0" dirty="0">
                <a:solidFill>
                  <a:srgbClr val="333333"/>
                </a:solidFill>
                <a:cs typeface="+mn-ea"/>
                <a:sym typeface="+mn-lt"/>
              </a:rPr>
              <a:t>8.3.4</a:t>
            </a:r>
            <a:r>
              <a:rPr lang="zh-CN" altLang="en-US" sz="2400" spc="225" noProof="0" dirty="0">
                <a:solidFill>
                  <a:srgbClr val="333333"/>
                </a:solidFill>
                <a:cs typeface="+mn-ea"/>
                <a:sym typeface="+mn-lt"/>
              </a:rPr>
              <a:t>流水线结构</a:t>
            </a:r>
            <a:br>
              <a:rPr lang="zh-CN" altLang="en-US" sz="2400" spc="225" noProof="0" dirty="0">
                <a:solidFill>
                  <a:srgbClr val="333333"/>
                </a:solidFill>
                <a:cs typeface="+mn-ea"/>
                <a:sym typeface="+mn-lt"/>
              </a:rPr>
            </a:br>
            <a:endParaRPr lang="zh-CN" altLang="en-US" dirty="0"/>
          </a:p>
        </p:txBody>
      </p:sp>
      <p:pic>
        <p:nvPicPr>
          <p:cNvPr id="4" name="内容占位符 3">
            <a:extLst>
              <a:ext uri="{FF2B5EF4-FFF2-40B4-BE49-F238E27FC236}">
                <a16:creationId xmlns:a16="http://schemas.microsoft.com/office/drawing/2014/main" id="{8BFF1404-BD95-410C-99C7-191C4F3E8D7B}"/>
              </a:ext>
            </a:extLst>
          </p:cNvPr>
          <p:cNvPicPr>
            <a:picLocks noGrp="1" noChangeAspect="1"/>
          </p:cNvPicPr>
          <p:nvPr>
            <p:ph idx="1"/>
          </p:nvPr>
        </p:nvPicPr>
        <p:blipFill>
          <a:blip r:embed="rId3"/>
          <a:stretch>
            <a:fillRect/>
          </a:stretch>
        </p:blipFill>
        <p:spPr>
          <a:xfrm>
            <a:off x="1878096" y="1025683"/>
            <a:ext cx="5387807" cy="3673158"/>
          </a:xfrm>
          <a:prstGeom prst="rect">
            <a:avLst/>
          </a:prstGeom>
        </p:spPr>
      </p:pic>
    </p:spTree>
    <p:extLst>
      <p:ext uri="{BB962C8B-B14F-4D97-AF65-F5344CB8AC3E}">
        <p14:creationId xmlns:p14="http://schemas.microsoft.com/office/powerpoint/2010/main" val="1689668551"/>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53FE0415-A2DD-464B-ABFE-F36B3D4C3A13}"/>
              </a:ext>
            </a:extLst>
          </p:cNvPr>
          <p:cNvPicPr>
            <a:picLocks noGrp="1" noChangeAspect="1"/>
          </p:cNvPicPr>
          <p:nvPr>
            <p:ph idx="1"/>
          </p:nvPr>
        </p:nvPicPr>
        <p:blipFill>
          <a:blip r:embed="rId3"/>
          <a:stretch>
            <a:fillRect/>
          </a:stretch>
        </p:blipFill>
        <p:spPr>
          <a:xfrm>
            <a:off x="2462286" y="971550"/>
            <a:ext cx="4219428" cy="3781425"/>
          </a:xfrm>
          <a:prstGeom prst="rect">
            <a:avLst/>
          </a:prstGeom>
        </p:spPr>
      </p:pic>
      <p:sp>
        <p:nvSpPr>
          <p:cNvPr id="6" name="标题 1">
            <a:extLst>
              <a:ext uri="{FF2B5EF4-FFF2-40B4-BE49-F238E27FC236}">
                <a16:creationId xmlns:a16="http://schemas.microsoft.com/office/drawing/2014/main" id="{44B7C229-99AD-4BF9-9A9A-71CDB2CCFB71}"/>
              </a:ext>
            </a:extLst>
          </p:cNvPr>
          <p:cNvSpPr txBox="1">
            <a:spLocks/>
          </p:cNvSpPr>
          <p:nvPr/>
        </p:nvSpPr>
        <p:spPr>
          <a:xfrm>
            <a:off x="654812" y="476400"/>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spcBef>
                <a:spcPct val="0"/>
              </a:spcBef>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r>
              <a:rPr lang="en-US" altLang="zh-CN" sz="2400" spc="225" noProof="0" dirty="0">
                <a:solidFill>
                  <a:srgbClr val="333333"/>
                </a:solidFill>
                <a:cs typeface="+mn-ea"/>
                <a:sym typeface="+mn-lt"/>
              </a:rPr>
              <a:t>8.3.4</a:t>
            </a:r>
            <a:r>
              <a:rPr lang="zh-CN" altLang="en-US" sz="2400" spc="225" noProof="0" dirty="0">
                <a:solidFill>
                  <a:srgbClr val="333333"/>
                </a:solidFill>
                <a:cs typeface="+mn-ea"/>
                <a:sym typeface="+mn-lt"/>
              </a:rPr>
              <a:t>流水线结构</a:t>
            </a:r>
            <a:br>
              <a:rPr lang="zh-CN" altLang="en-US" sz="2400" spc="225" noProof="0" dirty="0">
                <a:solidFill>
                  <a:srgbClr val="333333"/>
                </a:solidFill>
                <a:cs typeface="+mn-ea"/>
                <a:sym typeface="+mn-lt"/>
              </a:rPr>
            </a:br>
            <a:endParaRPr lang="zh-CN" altLang="en-US" dirty="0"/>
          </a:p>
        </p:txBody>
      </p:sp>
    </p:spTree>
    <p:extLst>
      <p:ext uri="{BB962C8B-B14F-4D97-AF65-F5344CB8AC3E}">
        <p14:creationId xmlns:p14="http://schemas.microsoft.com/office/powerpoint/2010/main" val="2097001017"/>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5400000">
            <a:off x="1019409" y="757593"/>
            <a:ext cx="3041233" cy="3597458"/>
            <a:chOff x="1967542" y="991717"/>
            <a:chExt cx="3217334" cy="3805767"/>
          </a:xfrm>
        </p:grpSpPr>
        <p:grpSp>
          <p:nvGrpSpPr>
            <p:cNvPr id="13" name="组合 12"/>
            <p:cNvGrpSpPr/>
            <p:nvPr/>
          </p:nvGrpSpPr>
          <p:grpSpPr>
            <a:xfrm>
              <a:off x="1967542" y="991717"/>
              <a:ext cx="3217334" cy="3805767"/>
              <a:chOff x="1475656" y="743787"/>
              <a:chExt cx="2413000" cy="2854325"/>
            </a:xfrm>
          </p:grpSpPr>
          <p:sp>
            <p:nvSpPr>
              <p:cNvPr id="18"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sp>
            <p:nvSpPr>
              <p:cNvPr id="19"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BE202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cs typeface="+mn-ea"/>
                  <a:sym typeface="+mn-lt"/>
                </a:endParaRPr>
              </a:p>
            </p:txBody>
          </p:sp>
        </p:gr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cs typeface="+mn-ea"/>
                    <a:sym typeface="+mn-lt"/>
                  </a:rPr>
                  <a:t>Contents</a:t>
                </a:r>
              </a:p>
            </p:txBody>
          </p:sp>
          <p:sp>
            <p:nvSpPr>
              <p:cNvPr id="16" name="Rectangle 9"/>
              <p:cNvSpPr/>
              <p:nvPr/>
            </p:nvSpPr>
            <p:spPr>
              <a:xfrm rot="16200000">
                <a:off x="3720862" y="803083"/>
                <a:ext cx="1773364" cy="692497"/>
              </a:xfrm>
              <a:prstGeom prst="rect">
                <a:avLst/>
              </a:prstGeom>
            </p:spPr>
            <p:txBody>
              <a:bodyPr wrap="square">
                <a:normAutofit/>
              </a:bodyPr>
              <a:lstStyle/>
              <a:p>
                <a:pPr algn="ctr" defTabSz="913765"/>
                <a:r>
                  <a:rPr lang="en-US" altLang="zh-CN" sz="4000" b="1" kern="0" dirty="0">
                    <a:solidFill>
                      <a:schemeClr val="bg1"/>
                    </a:solidFill>
                    <a:cs typeface="+mn-ea"/>
                    <a:sym typeface="+mn-lt"/>
                  </a:rPr>
                  <a:t>PART 04</a:t>
                </a:r>
                <a:endParaRPr lang="zh-CN" altLang="en-US" sz="4000" b="1" kern="0" dirty="0">
                  <a:solidFill>
                    <a:schemeClr val="bg1"/>
                  </a:solidFill>
                  <a:cs typeface="+mn-ea"/>
                  <a:sym typeface="+mn-lt"/>
                </a:endParaRPr>
              </a:p>
            </p:txBody>
          </p:sp>
        </p:grpSp>
      </p:grpSp>
      <p:sp>
        <p:nvSpPr>
          <p:cNvPr id="20" name="矩形 19"/>
          <p:cNvSpPr/>
          <p:nvPr/>
        </p:nvSpPr>
        <p:spPr>
          <a:xfrm>
            <a:off x="4726972" y="1908895"/>
            <a:ext cx="3550741" cy="894284"/>
          </a:xfrm>
          <a:prstGeom prst="rect">
            <a:avLst/>
          </a:prstGeom>
        </p:spPr>
        <p:txBody>
          <a:bodyPr wrap="square" lIns="68580" tIns="34290" rIns="68580" bIns="34290">
            <a:spAutoFit/>
          </a:bodyPr>
          <a:lstStyle/>
          <a:p>
            <a:pPr algn="ctr">
              <a:lnSpc>
                <a:spcPct val="150000"/>
              </a:lnSpc>
              <a:defRPr/>
            </a:pPr>
            <a:r>
              <a:rPr lang="zh-CN" altLang="en-US" sz="4000" b="1" spc="225" dirty="0">
                <a:solidFill>
                  <a:srgbClr val="333333"/>
                </a:solidFill>
                <a:cs typeface="+mn-ea"/>
                <a:sym typeface="+mn-lt"/>
              </a:rPr>
              <a:t>中断系统 </a:t>
            </a:r>
          </a:p>
        </p:txBody>
      </p:sp>
      <p:pic>
        <p:nvPicPr>
          <p:cNvPr id="10" name="图片 9">
            <a:extLst>
              <a:ext uri="{FF2B5EF4-FFF2-40B4-BE49-F238E27FC236}">
                <a16:creationId xmlns:a16="http://schemas.microsoft.com/office/drawing/2014/main" id="{3C062E40-B9AB-4953-9F14-9DECBEF57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4" presetClass="entr" presetSubtype="16"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ox(in)">
                                      <p:cBhvr>
                                        <p:cTn id="11"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763830" y="413301"/>
            <a:ext cx="3603567" cy="388075"/>
            <a:chOff x="3456709" y="679326"/>
            <a:chExt cx="4804756" cy="517432"/>
          </a:xfrm>
        </p:grpSpPr>
        <p:grpSp>
          <p:nvGrpSpPr>
            <p:cNvPr id="39" name="组合 38"/>
            <p:cNvGrpSpPr/>
            <p:nvPr/>
          </p:nvGrpSpPr>
          <p:grpSpPr>
            <a:xfrm>
              <a:off x="4512599" y="679326"/>
              <a:ext cx="2401363" cy="517432"/>
              <a:chOff x="4512599" y="679326"/>
              <a:chExt cx="2401363" cy="517432"/>
            </a:xfrm>
          </p:grpSpPr>
          <p:sp>
            <p:nvSpPr>
              <p:cNvPr id="42" name="文本框 2"/>
              <p:cNvSpPr txBox="1"/>
              <p:nvPr/>
            </p:nvSpPr>
            <p:spPr>
              <a:xfrm>
                <a:off x="4512599" y="679326"/>
                <a:ext cx="2401363" cy="492442"/>
              </a:xfrm>
              <a:prstGeom prst="rect">
                <a:avLst/>
              </a:prstGeom>
              <a:noFill/>
            </p:spPr>
            <p:txBody>
              <a:bodyPr wrap="square" rtlCol="0">
                <a:spAutoFit/>
              </a:bodyPr>
              <a:lstStyle/>
              <a:p>
                <a:r>
                  <a:rPr lang="zh-CN" altLang="en-US" sz="1800" b="1" dirty="0">
                    <a:cs typeface="+mn-ea"/>
                    <a:sym typeface="+mn-lt"/>
                  </a:rPr>
                  <a:t>     </a:t>
                </a:r>
                <a:r>
                  <a:rPr lang="en-US" altLang="zh-CN" sz="1800" b="1" dirty="0">
                    <a:cs typeface="+mn-ea"/>
                    <a:sym typeface="+mn-lt"/>
                  </a:rPr>
                  <a:t>8.4 </a:t>
                </a:r>
                <a:r>
                  <a:rPr lang="zh-CN" altLang="en-US" sz="1800" b="1" dirty="0">
                    <a:cs typeface="+mn-ea"/>
                    <a:sym typeface="+mn-lt"/>
                  </a:rPr>
                  <a:t>指令周期</a:t>
                </a:r>
              </a:p>
            </p:txBody>
          </p:sp>
          <p:sp>
            <p:nvSpPr>
              <p:cNvPr id="43" name="TextBox 16"/>
              <p:cNvSpPr txBox="1"/>
              <p:nvPr/>
            </p:nvSpPr>
            <p:spPr>
              <a:xfrm>
                <a:off x="5060630" y="1094166"/>
                <a:ext cx="1755806" cy="102592"/>
              </a:xfrm>
              <a:prstGeom prst="rect">
                <a:avLst/>
              </a:prstGeom>
              <a:noFill/>
            </p:spPr>
            <p:txBody>
              <a:bodyPr wrap="square" lIns="0" tIns="0" rIns="0" bIns="0" rtlCol="0" anchor="t">
                <a:spAutoFit/>
              </a:bodyPr>
              <a:lstStyle/>
              <a:p>
                <a:pPr defTabSz="913765">
                  <a:spcBef>
                    <a:spcPct val="20000"/>
                  </a:spcBef>
                  <a:defRPr/>
                </a:pPr>
                <a:r>
                  <a:rPr lang="en-US" sz="500" dirty="0">
                    <a:cs typeface="+mn-ea"/>
                    <a:sym typeface="+mn-lt"/>
                  </a:rPr>
                  <a:t>There are many variations of passages</a:t>
                </a:r>
              </a:p>
            </p:txBody>
          </p:sp>
        </p:grpSp>
        <p:cxnSp>
          <p:nvCxnSpPr>
            <p:cNvPr id="40" name="直接连接符 39"/>
            <p:cNvCxnSpPr/>
            <p:nvPr/>
          </p:nvCxnSpPr>
          <p:spPr>
            <a:xfrm>
              <a:off x="34567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143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6" name="TextBox 42"/>
          <p:cNvSpPr txBox="1"/>
          <p:nvPr/>
        </p:nvSpPr>
        <p:spPr>
          <a:xfrm>
            <a:off x="633927" y="3508638"/>
            <a:ext cx="1768929" cy="294649"/>
          </a:xfrm>
          <a:prstGeom prst="rect">
            <a:avLst/>
          </a:prstGeom>
          <a:noFill/>
        </p:spPr>
        <p:txBody>
          <a:bodyPr wrap="none" lIns="0" tIns="0" rIns="0" bIns="0" anchor="ctr" anchorCtr="0">
            <a:normAutofit/>
          </a:bodyPr>
          <a:lstStyle/>
          <a:p>
            <a:pPr algn="r"/>
            <a:r>
              <a:rPr lang="zh-CN" altLang="en-US" b="1" dirty="0">
                <a:solidFill>
                  <a:schemeClr val="accent1"/>
                </a:solidFill>
                <a:cs typeface="+mn-ea"/>
                <a:sym typeface="+mn-lt"/>
              </a:rPr>
              <a:t>中断请求</a:t>
            </a:r>
            <a:endParaRPr lang="zh-CN" altLang="en-US" sz="1400" b="1" dirty="0">
              <a:cs typeface="+mn-ea"/>
              <a:sym typeface="+mn-lt"/>
            </a:endParaRPr>
          </a:p>
        </p:txBody>
      </p:sp>
      <p:sp>
        <p:nvSpPr>
          <p:cNvPr id="49" name="TextBox 45"/>
          <p:cNvSpPr txBox="1"/>
          <p:nvPr/>
        </p:nvSpPr>
        <p:spPr>
          <a:xfrm>
            <a:off x="6786049" y="1739678"/>
            <a:ext cx="1769870" cy="294649"/>
          </a:xfrm>
          <a:prstGeom prst="rect">
            <a:avLst/>
          </a:prstGeom>
          <a:noFill/>
        </p:spPr>
        <p:txBody>
          <a:bodyPr wrap="none" lIns="0" tIns="0" rIns="0" bIns="0" anchor="ctr" anchorCtr="0">
            <a:normAutofit/>
          </a:bodyPr>
          <a:lstStyle/>
          <a:p>
            <a:pPr algn="r"/>
            <a:r>
              <a:rPr lang="zh-CN" altLang="en-US" sz="1400" b="1" dirty="0">
                <a:solidFill>
                  <a:schemeClr val="accent1"/>
                </a:solidFill>
                <a:cs typeface="+mn-ea"/>
                <a:sym typeface="+mn-lt"/>
              </a:rPr>
              <a:t>中断服务（中断返回）</a:t>
            </a:r>
          </a:p>
        </p:txBody>
      </p:sp>
      <p:sp>
        <p:nvSpPr>
          <p:cNvPr id="52" name="TextBox 48"/>
          <p:cNvSpPr txBox="1"/>
          <p:nvPr/>
        </p:nvSpPr>
        <p:spPr>
          <a:xfrm>
            <a:off x="1780547" y="1688892"/>
            <a:ext cx="1769872" cy="294649"/>
          </a:xfrm>
          <a:prstGeom prst="rect">
            <a:avLst/>
          </a:prstGeom>
          <a:noFill/>
        </p:spPr>
        <p:txBody>
          <a:bodyPr wrap="none" lIns="0" tIns="0" rIns="0" bIns="0" anchor="ctr" anchorCtr="0">
            <a:normAutofit/>
          </a:bodyPr>
          <a:lstStyle/>
          <a:p>
            <a:r>
              <a:rPr lang="zh-CN" altLang="en-US" sz="1400" b="1" dirty="0">
                <a:solidFill>
                  <a:schemeClr val="accent1"/>
                </a:solidFill>
                <a:cs typeface="+mn-ea"/>
                <a:sym typeface="+mn-lt"/>
              </a:rPr>
              <a:t>中断判优</a:t>
            </a:r>
            <a:endParaRPr lang="en-US" altLang="zh-CN" sz="1400" b="1" dirty="0">
              <a:solidFill>
                <a:schemeClr val="accent1"/>
              </a:solidFill>
              <a:cs typeface="+mn-ea"/>
              <a:sym typeface="+mn-lt"/>
            </a:endParaRPr>
          </a:p>
        </p:txBody>
      </p:sp>
      <p:sp>
        <p:nvSpPr>
          <p:cNvPr id="55" name="TextBox 51"/>
          <p:cNvSpPr txBox="1"/>
          <p:nvPr/>
        </p:nvSpPr>
        <p:spPr>
          <a:xfrm>
            <a:off x="5818685" y="3447203"/>
            <a:ext cx="1934728" cy="294649"/>
          </a:xfrm>
          <a:prstGeom prst="rect">
            <a:avLst/>
          </a:prstGeom>
          <a:noFill/>
        </p:spPr>
        <p:txBody>
          <a:bodyPr wrap="none" lIns="0" tIns="0" rIns="0" bIns="0" anchor="ctr" anchorCtr="0">
            <a:normAutofit/>
          </a:bodyPr>
          <a:lstStyle/>
          <a:p>
            <a:r>
              <a:rPr lang="zh-CN" altLang="en-US" b="1" dirty="0">
                <a:solidFill>
                  <a:schemeClr val="accent3">
                    <a:lumMod val="100000"/>
                  </a:schemeClr>
                </a:solidFill>
                <a:cs typeface="+mn-ea"/>
                <a:sym typeface="+mn-lt"/>
              </a:rPr>
              <a:t>中断响应</a:t>
            </a:r>
            <a:endParaRPr lang="zh-CN" altLang="en-US" sz="1400" b="1" dirty="0">
              <a:solidFill>
                <a:schemeClr val="accent3">
                  <a:lumMod val="100000"/>
                </a:schemeClr>
              </a:solidFill>
              <a:cs typeface="+mn-ea"/>
              <a:sym typeface="+mn-lt"/>
            </a:endParaRPr>
          </a:p>
        </p:txBody>
      </p:sp>
      <p:grpSp>
        <p:nvGrpSpPr>
          <p:cNvPr id="56" name="组合 55"/>
          <p:cNvGrpSpPr/>
          <p:nvPr/>
        </p:nvGrpSpPr>
        <p:grpSpPr>
          <a:xfrm>
            <a:off x="2494980" y="2413889"/>
            <a:ext cx="1242073" cy="1242074"/>
            <a:chOff x="4993868" y="2326868"/>
            <a:chExt cx="2204265" cy="2204265"/>
          </a:xfrm>
          <a:effectLst>
            <a:outerShdw blurRad="292100" dist="114300" dir="2700000" algn="tl" rotWithShape="0">
              <a:prstClr val="black">
                <a:alpha val="25000"/>
              </a:prstClr>
            </a:outerShdw>
          </a:effectLst>
        </p:grpSpPr>
        <p:sp>
          <p:nvSpPr>
            <p:cNvPr id="57" name="任意多边形 5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58" name="椭圆 57"/>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59" name="椭圆 58"/>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grpSp>
      <p:grpSp>
        <p:nvGrpSpPr>
          <p:cNvPr id="60" name="组合 59"/>
          <p:cNvGrpSpPr/>
          <p:nvPr/>
        </p:nvGrpSpPr>
        <p:grpSpPr>
          <a:xfrm>
            <a:off x="3426192" y="1705074"/>
            <a:ext cx="1242073" cy="1242074"/>
            <a:chOff x="4993868" y="2326868"/>
            <a:chExt cx="2204265" cy="2204265"/>
          </a:xfrm>
          <a:effectLst>
            <a:outerShdw blurRad="292100" dist="114300" dir="2700000" algn="tl" rotWithShape="0">
              <a:prstClr val="black">
                <a:alpha val="25000"/>
              </a:prstClr>
            </a:outerShdw>
          </a:effectLst>
        </p:grpSpPr>
        <p:sp>
          <p:nvSpPr>
            <p:cNvPr id="61"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62" name="椭圆 61"/>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63" name="椭圆 62"/>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grpSp>
      <p:grpSp>
        <p:nvGrpSpPr>
          <p:cNvPr id="64" name="组合 63"/>
          <p:cNvGrpSpPr/>
          <p:nvPr/>
        </p:nvGrpSpPr>
        <p:grpSpPr>
          <a:xfrm>
            <a:off x="4401054" y="2413889"/>
            <a:ext cx="1242073" cy="1242074"/>
            <a:chOff x="4993868" y="2326868"/>
            <a:chExt cx="2204265" cy="2204265"/>
          </a:xfrm>
          <a:effectLst>
            <a:outerShdw blurRad="292100" dist="114300" dir="2700000" algn="tl" rotWithShape="0">
              <a:prstClr val="black">
                <a:alpha val="25000"/>
              </a:prstClr>
            </a:outerShdw>
          </a:effectLst>
        </p:grpSpPr>
        <p:sp>
          <p:nvSpPr>
            <p:cNvPr id="65"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66" name="椭圆 65"/>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67" name="椭圆 66"/>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grpSp>
      <p:grpSp>
        <p:nvGrpSpPr>
          <p:cNvPr id="68" name="组合 67"/>
          <p:cNvGrpSpPr/>
          <p:nvPr/>
        </p:nvGrpSpPr>
        <p:grpSpPr>
          <a:xfrm>
            <a:off x="5349798" y="1705074"/>
            <a:ext cx="1242073" cy="1242074"/>
            <a:chOff x="4993868" y="2326868"/>
            <a:chExt cx="2204265" cy="2204265"/>
          </a:xfrm>
          <a:effectLst>
            <a:outerShdw blurRad="292100" dist="114300" dir="2700000" algn="tl" rotWithShape="0">
              <a:prstClr val="black">
                <a:alpha val="25000"/>
              </a:prstClr>
            </a:outerShdw>
          </a:effectLst>
        </p:grpSpPr>
        <p:sp>
          <p:nvSpPr>
            <p:cNvPr id="69" name="任意多边形 68"/>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70" name="椭圆 69"/>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sp>
          <p:nvSpPr>
            <p:cNvPr id="71" name="椭圆 70"/>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cs typeface="+mn-ea"/>
                <a:sym typeface="+mn-lt"/>
              </a:endParaRPr>
            </a:p>
          </p:txBody>
        </p:sp>
      </p:grpSp>
      <p:grpSp>
        <p:nvGrpSpPr>
          <p:cNvPr id="72" name="组合 71"/>
          <p:cNvGrpSpPr/>
          <p:nvPr/>
        </p:nvGrpSpPr>
        <p:grpSpPr>
          <a:xfrm>
            <a:off x="2736678" y="2729024"/>
            <a:ext cx="750088" cy="583112"/>
            <a:chOff x="4123036" y="1197871"/>
            <a:chExt cx="1000117" cy="777483"/>
          </a:xfrm>
        </p:grpSpPr>
        <p:sp>
          <p:nvSpPr>
            <p:cNvPr id="73" name="文本框 122"/>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cs typeface="+mn-ea"/>
                  <a:sym typeface="+mn-lt"/>
                </a:rPr>
                <a:t>01</a:t>
              </a:r>
              <a:endParaRPr lang="zh-CN" altLang="en-US" sz="2800" dirty="0">
                <a:cs typeface="+mn-ea"/>
                <a:sym typeface="+mn-lt"/>
              </a:endParaRPr>
            </a:p>
          </p:txBody>
        </p:sp>
        <p:sp>
          <p:nvSpPr>
            <p:cNvPr id="74" name="文本框 123"/>
            <p:cNvSpPr txBox="1"/>
            <p:nvPr/>
          </p:nvSpPr>
          <p:spPr>
            <a:xfrm>
              <a:off x="4266701" y="1688095"/>
              <a:ext cx="740410" cy="287259"/>
            </a:xfrm>
            <a:prstGeom prst="rect">
              <a:avLst/>
            </a:prstGeom>
            <a:noFill/>
          </p:spPr>
          <p:txBody>
            <a:bodyPr wrap="square" rtlCol="0">
              <a:spAutoFit/>
            </a:bodyPr>
            <a:lstStyle/>
            <a:p>
              <a:pPr algn="ctr">
                <a:defRPr/>
              </a:pPr>
              <a:r>
                <a:rPr lang="en-US" altLang="zh-CN" sz="800" dirty="0">
                  <a:cs typeface="+mn-ea"/>
                  <a:sym typeface="+mn-lt"/>
                </a:rPr>
                <a:t>OPTION</a:t>
              </a:r>
              <a:endParaRPr lang="zh-CN" altLang="en-US" sz="800" dirty="0">
                <a:cs typeface="+mn-ea"/>
                <a:sym typeface="+mn-lt"/>
              </a:endParaRPr>
            </a:p>
          </p:txBody>
        </p:sp>
      </p:grpSp>
      <p:grpSp>
        <p:nvGrpSpPr>
          <p:cNvPr id="75" name="组合 74"/>
          <p:cNvGrpSpPr/>
          <p:nvPr/>
        </p:nvGrpSpPr>
        <p:grpSpPr>
          <a:xfrm>
            <a:off x="3674214" y="2031658"/>
            <a:ext cx="750088" cy="583112"/>
            <a:chOff x="4123036" y="1197871"/>
            <a:chExt cx="1000117" cy="777483"/>
          </a:xfrm>
        </p:grpSpPr>
        <p:sp>
          <p:nvSpPr>
            <p:cNvPr id="76" name="文本框 125"/>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chemeClr val="accent1"/>
                  </a:solidFill>
                  <a:cs typeface="+mn-ea"/>
                  <a:sym typeface="+mn-lt"/>
                </a:rPr>
                <a:t>02</a:t>
              </a:r>
              <a:endParaRPr lang="zh-CN" altLang="en-US" sz="2800" dirty="0">
                <a:solidFill>
                  <a:schemeClr val="accent1"/>
                </a:solidFill>
                <a:cs typeface="+mn-ea"/>
                <a:sym typeface="+mn-lt"/>
              </a:endParaRPr>
            </a:p>
          </p:txBody>
        </p:sp>
        <p:sp>
          <p:nvSpPr>
            <p:cNvPr id="77" name="文本框 126"/>
            <p:cNvSpPr txBox="1"/>
            <p:nvPr/>
          </p:nvSpPr>
          <p:spPr>
            <a:xfrm>
              <a:off x="4266701" y="1688095"/>
              <a:ext cx="740410" cy="287259"/>
            </a:xfrm>
            <a:prstGeom prst="rect">
              <a:avLst/>
            </a:prstGeom>
            <a:noFill/>
          </p:spPr>
          <p:txBody>
            <a:bodyPr wrap="square" rtlCol="0">
              <a:spAutoFit/>
            </a:bodyPr>
            <a:lstStyle/>
            <a:p>
              <a:pPr algn="ctr">
                <a:defRPr/>
              </a:pPr>
              <a:r>
                <a:rPr lang="en-US" altLang="zh-CN" sz="800" dirty="0">
                  <a:solidFill>
                    <a:schemeClr val="accent1"/>
                  </a:solidFill>
                  <a:cs typeface="+mn-ea"/>
                  <a:sym typeface="+mn-lt"/>
                </a:rPr>
                <a:t>OPTION</a:t>
              </a:r>
              <a:endParaRPr lang="zh-CN" altLang="en-US" sz="800" dirty="0">
                <a:solidFill>
                  <a:schemeClr val="accent1"/>
                </a:solidFill>
                <a:cs typeface="+mn-ea"/>
                <a:sym typeface="+mn-lt"/>
              </a:endParaRPr>
            </a:p>
          </p:txBody>
        </p:sp>
      </p:grpSp>
      <p:grpSp>
        <p:nvGrpSpPr>
          <p:cNvPr id="78" name="组合 77"/>
          <p:cNvGrpSpPr/>
          <p:nvPr/>
        </p:nvGrpSpPr>
        <p:grpSpPr>
          <a:xfrm>
            <a:off x="5603621" y="2031658"/>
            <a:ext cx="750088" cy="583112"/>
            <a:chOff x="4123036" y="1197871"/>
            <a:chExt cx="1000117" cy="777483"/>
          </a:xfrm>
        </p:grpSpPr>
        <p:sp>
          <p:nvSpPr>
            <p:cNvPr id="79" name="文本框 128"/>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chemeClr val="accent1"/>
                  </a:solidFill>
                  <a:cs typeface="+mn-ea"/>
                  <a:sym typeface="+mn-lt"/>
                </a:rPr>
                <a:t>04</a:t>
              </a:r>
              <a:endParaRPr lang="zh-CN" altLang="en-US" sz="2800" dirty="0">
                <a:solidFill>
                  <a:schemeClr val="accent1"/>
                </a:solidFill>
                <a:cs typeface="+mn-ea"/>
                <a:sym typeface="+mn-lt"/>
              </a:endParaRPr>
            </a:p>
          </p:txBody>
        </p:sp>
        <p:sp>
          <p:nvSpPr>
            <p:cNvPr id="80" name="文本框 129"/>
            <p:cNvSpPr txBox="1"/>
            <p:nvPr/>
          </p:nvSpPr>
          <p:spPr>
            <a:xfrm>
              <a:off x="4266701" y="1688095"/>
              <a:ext cx="740410" cy="287259"/>
            </a:xfrm>
            <a:prstGeom prst="rect">
              <a:avLst/>
            </a:prstGeom>
            <a:noFill/>
          </p:spPr>
          <p:txBody>
            <a:bodyPr wrap="square" rtlCol="0">
              <a:spAutoFit/>
            </a:bodyPr>
            <a:lstStyle/>
            <a:p>
              <a:pPr algn="ctr">
                <a:defRPr/>
              </a:pPr>
              <a:r>
                <a:rPr lang="en-US" altLang="zh-CN" sz="800" dirty="0">
                  <a:solidFill>
                    <a:schemeClr val="accent1"/>
                  </a:solidFill>
                  <a:cs typeface="+mn-ea"/>
                  <a:sym typeface="+mn-lt"/>
                </a:rPr>
                <a:t>OPTION</a:t>
              </a:r>
              <a:endParaRPr lang="zh-CN" altLang="en-US" sz="800" dirty="0">
                <a:solidFill>
                  <a:schemeClr val="accent1"/>
                </a:solidFill>
                <a:cs typeface="+mn-ea"/>
                <a:sym typeface="+mn-lt"/>
              </a:endParaRPr>
            </a:p>
          </p:txBody>
        </p:sp>
      </p:grpSp>
      <p:grpSp>
        <p:nvGrpSpPr>
          <p:cNvPr id="81" name="组合 80"/>
          <p:cNvGrpSpPr/>
          <p:nvPr/>
        </p:nvGrpSpPr>
        <p:grpSpPr>
          <a:xfrm>
            <a:off x="4647045" y="2729024"/>
            <a:ext cx="750088" cy="583112"/>
            <a:chOff x="4123036" y="1197871"/>
            <a:chExt cx="1000117" cy="777483"/>
          </a:xfrm>
        </p:grpSpPr>
        <p:sp>
          <p:nvSpPr>
            <p:cNvPr id="82" name="文本框 131"/>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cs typeface="+mn-ea"/>
                  <a:sym typeface="+mn-lt"/>
                </a:rPr>
                <a:t>03</a:t>
              </a:r>
              <a:endParaRPr lang="zh-CN" altLang="en-US" sz="2800" dirty="0">
                <a:cs typeface="+mn-ea"/>
                <a:sym typeface="+mn-lt"/>
              </a:endParaRPr>
            </a:p>
          </p:txBody>
        </p:sp>
        <p:sp>
          <p:nvSpPr>
            <p:cNvPr id="83" name="文本框 132"/>
            <p:cNvSpPr txBox="1"/>
            <p:nvPr/>
          </p:nvSpPr>
          <p:spPr>
            <a:xfrm>
              <a:off x="4266701" y="1688095"/>
              <a:ext cx="740410" cy="287259"/>
            </a:xfrm>
            <a:prstGeom prst="rect">
              <a:avLst/>
            </a:prstGeom>
            <a:noFill/>
          </p:spPr>
          <p:txBody>
            <a:bodyPr wrap="square" rtlCol="0">
              <a:spAutoFit/>
            </a:bodyPr>
            <a:lstStyle/>
            <a:p>
              <a:pPr algn="ctr">
                <a:defRPr/>
              </a:pPr>
              <a:r>
                <a:rPr lang="en-US" altLang="zh-CN" sz="800" dirty="0">
                  <a:cs typeface="+mn-ea"/>
                  <a:sym typeface="+mn-lt"/>
                </a:rPr>
                <a:t>OPTION</a:t>
              </a:r>
              <a:endParaRPr lang="zh-CN" altLang="en-US" sz="800" dirty="0">
                <a:cs typeface="+mn-ea"/>
                <a:sym typeface="+mn-lt"/>
              </a:endParaRPr>
            </a:p>
          </p:txBody>
        </p:sp>
      </p:grpSp>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17BA9-B79F-406C-BA8F-5A49F95BF285}"/>
              </a:ext>
            </a:extLst>
          </p:cNvPr>
          <p:cNvSpPr>
            <a:spLocks noGrp="1"/>
          </p:cNvSpPr>
          <p:nvPr>
            <p:ph type="title"/>
          </p:nvPr>
        </p:nvSpPr>
        <p:spPr/>
        <p:txBody>
          <a:bodyPr/>
          <a:lstStyle/>
          <a:p>
            <a:r>
              <a:rPr lang="en-US" altLang="zh-CN" dirty="0"/>
              <a:t>8.4.0 </a:t>
            </a:r>
            <a:r>
              <a:rPr lang="zh-CN" altLang="en-US" dirty="0"/>
              <a:t>中断源</a:t>
            </a:r>
          </a:p>
        </p:txBody>
      </p:sp>
      <p:pic>
        <p:nvPicPr>
          <p:cNvPr id="4" name="内容占位符 3">
            <a:extLst>
              <a:ext uri="{FF2B5EF4-FFF2-40B4-BE49-F238E27FC236}">
                <a16:creationId xmlns:a16="http://schemas.microsoft.com/office/drawing/2014/main" id="{E9199A99-F701-48DB-83BE-8CB40BF82700}"/>
              </a:ext>
            </a:extLst>
          </p:cNvPr>
          <p:cNvPicPr>
            <a:picLocks noGrp="1" noChangeAspect="1"/>
          </p:cNvPicPr>
          <p:nvPr>
            <p:ph idx="1"/>
          </p:nvPr>
        </p:nvPicPr>
        <p:blipFill>
          <a:blip r:embed="rId3"/>
          <a:stretch>
            <a:fillRect/>
          </a:stretch>
        </p:blipFill>
        <p:spPr>
          <a:xfrm>
            <a:off x="1212773" y="914400"/>
            <a:ext cx="6718454" cy="37814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4C68E00F-56AE-40F2-91D6-8CD64D7269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640687549"/>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926C9-C307-44BA-A54C-02E5768CBECD}"/>
              </a:ext>
            </a:extLst>
          </p:cNvPr>
          <p:cNvSpPr>
            <a:spLocks noGrp="1"/>
          </p:cNvSpPr>
          <p:nvPr>
            <p:ph type="title"/>
          </p:nvPr>
        </p:nvSpPr>
        <p:spPr/>
        <p:txBody>
          <a:bodyPr/>
          <a:lstStyle/>
          <a:p>
            <a:r>
              <a:rPr lang="en-US" altLang="zh-CN" dirty="0"/>
              <a:t>8.4.0 </a:t>
            </a:r>
            <a:r>
              <a:rPr lang="zh-CN" altLang="en-US" dirty="0"/>
              <a:t>中断系统做什么</a:t>
            </a:r>
          </a:p>
        </p:txBody>
      </p:sp>
      <p:pic>
        <p:nvPicPr>
          <p:cNvPr id="4" name="内容占位符 3">
            <a:extLst>
              <a:ext uri="{FF2B5EF4-FFF2-40B4-BE49-F238E27FC236}">
                <a16:creationId xmlns:a16="http://schemas.microsoft.com/office/drawing/2014/main" id="{84CF0D9A-DA25-4FEB-8D78-265146C02B1D}"/>
              </a:ext>
            </a:extLst>
          </p:cNvPr>
          <p:cNvPicPr>
            <a:picLocks noGrp="1" noChangeAspect="1"/>
          </p:cNvPicPr>
          <p:nvPr>
            <p:ph idx="1"/>
          </p:nvPr>
        </p:nvPicPr>
        <p:blipFill>
          <a:blip r:embed="rId2"/>
          <a:stretch>
            <a:fillRect/>
          </a:stretch>
        </p:blipFill>
        <p:spPr>
          <a:xfrm>
            <a:off x="1214807" y="971550"/>
            <a:ext cx="6714386" cy="37814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ACF5D5C3-A3D3-4F90-8329-441BE46602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 name="文本框 2">
            <a:extLst>
              <a:ext uri="{FF2B5EF4-FFF2-40B4-BE49-F238E27FC236}">
                <a16:creationId xmlns:a16="http://schemas.microsoft.com/office/drawing/2014/main" id="{CB05BE9C-FE6F-4370-8A33-070E6F41164E}"/>
              </a:ext>
            </a:extLst>
          </p:cNvPr>
          <p:cNvSpPr txBox="1"/>
          <p:nvPr/>
        </p:nvSpPr>
        <p:spPr>
          <a:xfrm>
            <a:off x="5124450" y="1552663"/>
            <a:ext cx="2028825" cy="3108543"/>
          </a:xfrm>
          <a:prstGeom prst="rect">
            <a:avLst/>
          </a:prstGeom>
          <a:noFill/>
        </p:spPr>
        <p:txBody>
          <a:bodyPr wrap="square" rtlCol="0">
            <a:spAutoFit/>
          </a:bodyPr>
          <a:lstStyle/>
          <a:p>
            <a:r>
              <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rPr>
              <a:t>中断请求</a:t>
            </a:r>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r>
              <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rPr>
              <a:t>中断判优</a:t>
            </a:r>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r>
              <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rPr>
              <a:t>中断响应</a:t>
            </a:r>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r>
              <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rPr>
              <a:t>中断服务</a:t>
            </a:r>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r>
              <a:rPr lang="zh-CN"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rPr>
              <a:t>中断返回</a:t>
            </a:r>
            <a:endParaRPr lang="en-US" altLang="zh-CN"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等线" panose="02010600030101010101" pitchFamily="2" charset="-122"/>
              <a:ea typeface="等线" panose="02010600030101010101" pitchFamily="2" charset="-122"/>
            </a:endParaRPr>
          </a:p>
          <a:p>
            <a:endParaRPr lang="en-US" altLang="zh-CN" dirty="0">
              <a:solidFill>
                <a:schemeClr val="accent5">
                  <a:lumMod val="60000"/>
                  <a:lumOff val="40000"/>
                </a:schemeClr>
              </a:solidFill>
              <a:latin typeface="等线" panose="02010600030101010101" pitchFamily="2" charset="-122"/>
              <a:ea typeface="等线" panose="02010600030101010101" pitchFamily="2" charset="-122"/>
            </a:endParaRPr>
          </a:p>
          <a:p>
            <a:endParaRPr lang="en-US" altLang="zh-CN" dirty="0">
              <a:solidFill>
                <a:schemeClr val="accent5">
                  <a:lumMod val="60000"/>
                  <a:lumOff val="40000"/>
                </a:schemeClr>
              </a:solidFill>
              <a:latin typeface="等线" panose="02010600030101010101" pitchFamily="2" charset="-122"/>
              <a:ea typeface="等线" panose="02010600030101010101" pitchFamily="2" charset="-122"/>
            </a:endParaRPr>
          </a:p>
          <a:p>
            <a:endParaRPr lang="en-US" altLang="zh-CN" dirty="0">
              <a:solidFill>
                <a:schemeClr val="accent5">
                  <a:lumMod val="60000"/>
                  <a:lumOff val="40000"/>
                </a:schemeClr>
              </a:solidFill>
              <a:latin typeface="等线" panose="02010600030101010101" pitchFamily="2" charset="-122"/>
              <a:ea typeface="等线" panose="02010600030101010101" pitchFamily="2" charset="-122"/>
            </a:endParaRPr>
          </a:p>
          <a:p>
            <a:endParaRPr lang="zh-CN" altLang="en-US" dirty="0">
              <a:solidFill>
                <a:schemeClr val="accent5">
                  <a:lumMod val="60000"/>
                  <a:lumOff val="40000"/>
                </a:schemeClr>
              </a:solidFill>
              <a:latin typeface="等线" panose="02010600030101010101" pitchFamily="2" charset="-122"/>
              <a:ea typeface="等线" panose="02010600030101010101" pitchFamily="2" charset="-122"/>
            </a:endParaRPr>
          </a:p>
        </p:txBody>
      </p:sp>
      <p:sp>
        <p:nvSpPr>
          <p:cNvPr id="6" name="矩形 5">
            <a:extLst>
              <a:ext uri="{FF2B5EF4-FFF2-40B4-BE49-F238E27FC236}">
                <a16:creationId xmlns:a16="http://schemas.microsoft.com/office/drawing/2014/main" id="{1A71FE54-982B-4408-9047-DFF86F403C38}"/>
              </a:ext>
            </a:extLst>
          </p:cNvPr>
          <p:cNvSpPr/>
          <p:nvPr/>
        </p:nvSpPr>
        <p:spPr>
          <a:xfrm>
            <a:off x="6455648" y="1741950"/>
            <a:ext cx="697627" cy="1631216"/>
          </a:xfrm>
          <a:prstGeom prst="rect">
            <a:avLst/>
          </a:prstGeom>
          <a:noFill/>
        </p:spPr>
        <p:txBody>
          <a:bodyPr wrap="none" lIns="91440" tIns="45720" rIns="91440" bIns="45720">
            <a:spAutoFit/>
          </a:bodyPr>
          <a:lstStyle/>
          <a:p>
            <a:pPr algn="ct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软件</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硬件</a:t>
            </a:r>
          </a:p>
        </p:txBody>
      </p:sp>
    </p:spTree>
    <p:extLst>
      <p:ext uri="{BB962C8B-B14F-4D97-AF65-F5344CB8AC3E}">
        <p14:creationId xmlns:p14="http://schemas.microsoft.com/office/powerpoint/2010/main" val="4130056224"/>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6CE3A-0839-4DD4-9F16-53A85144F54A}"/>
              </a:ext>
            </a:extLst>
          </p:cNvPr>
          <p:cNvSpPr>
            <a:spLocks noGrp="1"/>
          </p:cNvSpPr>
          <p:nvPr>
            <p:ph type="title"/>
          </p:nvPr>
        </p:nvSpPr>
        <p:spPr>
          <a:xfrm>
            <a:off x="457769" y="335936"/>
            <a:ext cx="8139178" cy="486000"/>
          </a:xfrm>
        </p:spPr>
        <p:txBody>
          <a:bodyPr/>
          <a:lstStyle/>
          <a:p>
            <a:r>
              <a:rPr lang="en-US" altLang="zh-CN" dirty="0"/>
              <a:t>8.4.1 </a:t>
            </a:r>
            <a:r>
              <a:rPr lang="zh-CN" altLang="en-US" dirty="0"/>
              <a:t>中断请求</a:t>
            </a:r>
            <a:r>
              <a:rPr lang="en-US" altLang="zh-CN" dirty="0"/>
              <a:t>——</a:t>
            </a:r>
            <a:r>
              <a:rPr lang="zh-CN" altLang="en-US" dirty="0"/>
              <a:t>中断请求标记</a:t>
            </a:r>
            <a:br>
              <a:rPr lang="en-US" altLang="zh-CN" dirty="0"/>
            </a:br>
            <a:endParaRPr lang="zh-CN" altLang="en-US" dirty="0"/>
          </a:p>
        </p:txBody>
      </p:sp>
      <p:pic>
        <p:nvPicPr>
          <p:cNvPr id="4" name="图片 3">
            <a:extLst>
              <a:ext uri="{FF2B5EF4-FFF2-40B4-BE49-F238E27FC236}">
                <a16:creationId xmlns:a16="http://schemas.microsoft.com/office/drawing/2014/main" id="{B3A8CE6B-C7A0-4820-8B77-95F0F3C09D3E}"/>
              </a:ext>
            </a:extLst>
          </p:cNvPr>
          <p:cNvPicPr>
            <a:picLocks noChangeAspect="1"/>
          </p:cNvPicPr>
          <p:nvPr/>
        </p:nvPicPr>
        <p:blipFill>
          <a:blip r:embed="rId3"/>
          <a:stretch>
            <a:fillRect/>
          </a:stretch>
        </p:blipFill>
        <p:spPr>
          <a:xfrm>
            <a:off x="1114425" y="972000"/>
            <a:ext cx="6915150" cy="38813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4120A23D-F324-4B07-AA67-DE89831E4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4284834088"/>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76317-34EE-4CFA-837A-B5B847039DBB}"/>
              </a:ext>
            </a:extLst>
          </p:cNvPr>
          <p:cNvSpPr>
            <a:spLocks noGrp="1"/>
          </p:cNvSpPr>
          <p:nvPr>
            <p:ph type="title"/>
          </p:nvPr>
        </p:nvSpPr>
        <p:spPr/>
        <p:txBody>
          <a:bodyPr/>
          <a:lstStyle/>
          <a:p>
            <a:r>
              <a:rPr lang="en-US" altLang="zh-CN" dirty="0"/>
              <a:t>8.4.2 </a:t>
            </a:r>
            <a:r>
              <a:rPr lang="zh-CN" altLang="en-US" dirty="0"/>
              <a:t>中断判优逻辑</a:t>
            </a:r>
            <a:r>
              <a:rPr lang="en-US" altLang="zh-CN" dirty="0"/>
              <a:t>——</a:t>
            </a:r>
            <a:r>
              <a:rPr lang="zh-CN" altLang="en-US" dirty="0"/>
              <a:t>硬件实现</a:t>
            </a:r>
          </a:p>
        </p:txBody>
      </p:sp>
      <p:pic>
        <p:nvPicPr>
          <p:cNvPr id="4" name="内容占位符 3">
            <a:extLst>
              <a:ext uri="{FF2B5EF4-FFF2-40B4-BE49-F238E27FC236}">
                <a16:creationId xmlns:a16="http://schemas.microsoft.com/office/drawing/2014/main" id="{0AF3FB12-E4D1-4AE8-B4C4-D8B7ED05A37D}"/>
              </a:ext>
            </a:extLst>
          </p:cNvPr>
          <p:cNvPicPr>
            <a:picLocks noGrp="1" noChangeAspect="1"/>
          </p:cNvPicPr>
          <p:nvPr>
            <p:ph idx="1"/>
          </p:nvPr>
        </p:nvPicPr>
        <p:blipFill>
          <a:blip r:embed="rId2"/>
          <a:stretch>
            <a:fillRect/>
          </a:stretch>
        </p:blipFill>
        <p:spPr>
          <a:xfrm>
            <a:off x="1203429" y="971550"/>
            <a:ext cx="6737142"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FA1C4AAA-C819-4E3B-87FE-EAA1BEE364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290416765"/>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763830" y="418578"/>
            <a:ext cx="3603567" cy="382797"/>
            <a:chOff x="3456709" y="686363"/>
            <a:chExt cx="4804756" cy="510395"/>
          </a:xfrm>
        </p:grpSpPr>
        <p:grpSp>
          <p:nvGrpSpPr>
            <p:cNvPr id="45" name="组合 44"/>
            <p:cNvGrpSpPr/>
            <p:nvPr/>
          </p:nvGrpSpPr>
          <p:grpSpPr>
            <a:xfrm>
              <a:off x="4785977" y="686363"/>
              <a:ext cx="2125490" cy="510395"/>
              <a:chOff x="4785977" y="686363"/>
              <a:chExt cx="2125490" cy="510395"/>
            </a:xfrm>
          </p:grpSpPr>
          <p:sp>
            <p:nvSpPr>
              <p:cNvPr id="48" name="文本框 2"/>
              <p:cNvSpPr txBox="1"/>
              <p:nvPr/>
            </p:nvSpPr>
            <p:spPr>
              <a:xfrm>
                <a:off x="4785977" y="686363"/>
                <a:ext cx="2125490" cy="491066"/>
              </a:xfrm>
              <a:prstGeom prst="rect">
                <a:avLst/>
              </a:prstGeom>
              <a:noFill/>
            </p:spPr>
            <p:txBody>
              <a:bodyPr wrap="square" rtlCol="0">
                <a:spAutoFit/>
              </a:bodyPr>
              <a:lstStyle/>
              <a:p>
                <a:r>
                  <a:rPr lang="en-US" altLang="zh-CN" sz="1600" b="1" dirty="0">
                    <a:cs typeface="+mn-ea"/>
                    <a:sym typeface="+mn-lt"/>
                  </a:rPr>
                  <a:t>8.1 CPU</a:t>
                </a:r>
                <a:r>
                  <a:rPr lang="zh-CN" altLang="en-US" sz="1600" b="1" dirty="0">
                    <a:cs typeface="+mn-ea"/>
                    <a:sym typeface="+mn-lt"/>
                  </a:rPr>
                  <a:t>的结构</a:t>
                </a:r>
                <a:r>
                  <a:rPr lang="zh-CN" altLang="en-US" sz="1800" b="1" dirty="0">
                    <a:cs typeface="+mn-ea"/>
                    <a:sym typeface="+mn-lt"/>
                  </a:rPr>
                  <a:t> </a:t>
                </a:r>
              </a:p>
            </p:txBody>
          </p:sp>
          <p:sp>
            <p:nvSpPr>
              <p:cNvPr id="49" name="TextBox 16"/>
              <p:cNvSpPr txBox="1"/>
              <p:nvPr/>
            </p:nvSpPr>
            <p:spPr>
              <a:xfrm>
                <a:off x="5060630" y="1094166"/>
                <a:ext cx="1755806" cy="102592"/>
              </a:xfrm>
              <a:prstGeom prst="rect">
                <a:avLst/>
              </a:prstGeom>
              <a:noFill/>
            </p:spPr>
            <p:txBody>
              <a:bodyPr wrap="square" lIns="0" tIns="0" rIns="0" bIns="0" rtlCol="0" anchor="t">
                <a:spAutoFit/>
              </a:bodyPr>
              <a:lstStyle/>
              <a:p>
                <a:pPr defTabSz="913765">
                  <a:spcBef>
                    <a:spcPct val="20000"/>
                  </a:spcBef>
                  <a:defRPr/>
                </a:pPr>
                <a:r>
                  <a:rPr lang="en-US" sz="500" dirty="0">
                    <a:cs typeface="+mn-ea"/>
                    <a:sym typeface="+mn-lt"/>
                  </a:rPr>
                  <a:t>There are many variations of passages</a:t>
                </a:r>
              </a:p>
            </p:txBody>
          </p:sp>
        </p:grpSp>
        <p:cxnSp>
          <p:nvCxnSpPr>
            <p:cNvPr id="46" name="直接连接符 45"/>
            <p:cNvCxnSpPr/>
            <p:nvPr/>
          </p:nvCxnSpPr>
          <p:spPr>
            <a:xfrm>
              <a:off x="34567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7114309" y="1029277"/>
              <a:ext cx="1147156"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6" name="Group 15"/>
          <p:cNvGrpSpPr/>
          <p:nvPr/>
        </p:nvGrpSpPr>
        <p:grpSpPr>
          <a:xfrm>
            <a:off x="3074981" y="1385097"/>
            <a:ext cx="685800" cy="685800"/>
            <a:chOff x="1756116" y="1810084"/>
            <a:chExt cx="914400" cy="914400"/>
          </a:xfrm>
        </p:grpSpPr>
        <p:sp>
          <p:nvSpPr>
            <p:cNvPr id="57" name="Oval 18"/>
            <p:cNvSpPr/>
            <p:nvPr/>
          </p:nvSpPr>
          <p:spPr>
            <a:xfrm>
              <a:off x="1756116" y="1810084"/>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cs typeface="+mn-ea"/>
                <a:sym typeface="+mn-lt"/>
              </a:endParaRPr>
            </a:p>
          </p:txBody>
        </p:sp>
        <p:sp>
          <p:nvSpPr>
            <p:cNvPr id="58" name="Freeform 25"/>
            <p:cNvSpPr>
              <a:spLocks noEditPoints="1"/>
            </p:cNvSpPr>
            <p:nvPr/>
          </p:nvSpPr>
          <p:spPr bwMode="auto">
            <a:xfrm>
              <a:off x="2074965" y="2048784"/>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cs typeface="+mn-ea"/>
                <a:sym typeface="+mn-lt"/>
              </a:endParaRPr>
            </a:p>
          </p:txBody>
        </p:sp>
      </p:grpSp>
      <p:grpSp>
        <p:nvGrpSpPr>
          <p:cNvPr id="59" name="Group 16"/>
          <p:cNvGrpSpPr/>
          <p:nvPr/>
        </p:nvGrpSpPr>
        <p:grpSpPr>
          <a:xfrm>
            <a:off x="4965370" y="1377398"/>
            <a:ext cx="685800" cy="685800"/>
            <a:chOff x="4344572" y="1810084"/>
            <a:chExt cx="914400" cy="914400"/>
          </a:xfrm>
        </p:grpSpPr>
        <p:sp>
          <p:nvSpPr>
            <p:cNvPr id="60" name="Oval 19"/>
            <p:cNvSpPr/>
            <p:nvPr/>
          </p:nvSpPr>
          <p:spPr>
            <a:xfrm>
              <a:off x="4344572" y="1810084"/>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61" name="Freeform 26"/>
            <p:cNvSpPr>
              <a:spLocks noEditPoints="1"/>
            </p:cNvSpPr>
            <p:nvPr/>
          </p:nvSpPr>
          <p:spPr bwMode="auto">
            <a:xfrm>
              <a:off x="4618575" y="2072638"/>
              <a:ext cx="366393" cy="38929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black"/>
                </a:solidFill>
                <a:cs typeface="+mn-ea"/>
                <a:sym typeface="+mn-lt"/>
              </a:endParaRPr>
            </a:p>
          </p:txBody>
        </p:sp>
      </p:grpSp>
      <p:grpSp>
        <p:nvGrpSpPr>
          <p:cNvPr id="62" name="Group 35"/>
          <p:cNvGrpSpPr/>
          <p:nvPr/>
        </p:nvGrpSpPr>
        <p:grpSpPr>
          <a:xfrm>
            <a:off x="2545325" y="2089514"/>
            <a:ext cx="1757177" cy="836672"/>
            <a:chOff x="1041864" y="2704228"/>
            <a:chExt cx="2342903" cy="1115561"/>
          </a:xfrm>
        </p:grpSpPr>
        <p:sp>
          <p:nvSpPr>
            <p:cNvPr id="63" name="TextBox 62"/>
            <p:cNvSpPr txBox="1"/>
            <p:nvPr/>
          </p:nvSpPr>
          <p:spPr>
            <a:xfrm>
              <a:off x="1796319" y="2704228"/>
              <a:ext cx="833989" cy="688650"/>
            </a:xfrm>
            <a:prstGeom prst="rect">
              <a:avLst/>
            </a:prstGeom>
            <a:noFill/>
          </p:spPr>
          <p:txBody>
            <a:bodyPr wrap="none" rtlCol="0">
              <a:spAutoFit/>
            </a:bodyPr>
            <a:lstStyle/>
            <a:p>
              <a:pPr algn="ctr">
                <a:lnSpc>
                  <a:spcPct val="200000"/>
                </a:lnSpc>
              </a:pPr>
              <a:r>
                <a:rPr lang="en-US" altLang="en-GB" sz="1600" b="1" dirty="0">
                  <a:latin typeface="等线" panose="02010600030101010101" pitchFamily="2" charset="-122"/>
                  <a:ea typeface="等线" panose="02010600030101010101" pitchFamily="2" charset="-122"/>
                  <a:cs typeface="+mn-ea"/>
                  <a:sym typeface="+mn-lt"/>
                </a:rPr>
                <a:t>8.1.1</a:t>
              </a:r>
            </a:p>
          </p:txBody>
        </p:sp>
        <p:sp>
          <p:nvSpPr>
            <p:cNvPr id="64" name="TextBox 63"/>
            <p:cNvSpPr txBox="1"/>
            <p:nvPr/>
          </p:nvSpPr>
          <p:spPr>
            <a:xfrm>
              <a:off x="1041864" y="3201843"/>
              <a:ext cx="2342903" cy="617946"/>
            </a:xfrm>
            <a:prstGeom prst="rect">
              <a:avLst/>
            </a:prstGeom>
            <a:noFill/>
          </p:spPr>
          <p:txBody>
            <a:bodyPr wrap="square" rtlCol="0">
              <a:spAutoFit/>
            </a:bodyPr>
            <a:lstStyle/>
            <a:p>
              <a:pPr algn="ctr">
                <a:lnSpc>
                  <a:spcPct val="200000"/>
                </a:lnSpc>
              </a:pPr>
              <a:r>
                <a:rPr lang="en-US" altLang="zh-CN" dirty="0">
                  <a:latin typeface="等线" panose="02010600030101010101" pitchFamily="2" charset="-122"/>
                  <a:ea typeface="等线" panose="02010600030101010101" pitchFamily="2" charset="-122"/>
                  <a:cs typeface="+mn-ea"/>
                  <a:sym typeface="+mn-lt"/>
                </a:rPr>
                <a:t>CPU</a:t>
              </a:r>
              <a:r>
                <a:rPr lang="zh-CN" altLang="en-US" dirty="0">
                  <a:latin typeface="等线" panose="02010600030101010101" pitchFamily="2" charset="-122"/>
                  <a:ea typeface="等线" panose="02010600030101010101" pitchFamily="2" charset="-122"/>
                  <a:cs typeface="+mn-ea"/>
                  <a:sym typeface="+mn-lt"/>
                </a:rPr>
                <a:t>的逻辑模型</a:t>
              </a:r>
            </a:p>
          </p:txBody>
        </p:sp>
      </p:grpSp>
      <p:grpSp>
        <p:nvGrpSpPr>
          <p:cNvPr id="65" name="Group 39"/>
          <p:cNvGrpSpPr/>
          <p:nvPr/>
        </p:nvGrpSpPr>
        <p:grpSpPr>
          <a:xfrm>
            <a:off x="4399527" y="2126116"/>
            <a:ext cx="1757177" cy="828781"/>
            <a:chOff x="4924549" y="2692864"/>
            <a:chExt cx="2342903" cy="1105040"/>
          </a:xfrm>
        </p:grpSpPr>
        <p:sp>
          <p:nvSpPr>
            <p:cNvPr id="66" name="TextBox 65"/>
            <p:cNvSpPr txBox="1"/>
            <p:nvPr/>
          </p:nvSpPr>
          <p:spPr>
            <a:xfrm>
              <a:off x="5679006" y="2692864"/>
              <a:ext cx="833989" cy="688650"/>
            </a:xfrm>
            <a:prstGeom prst="rect">
              <a:avLst/>
            </a:prstGeom>
            <a:noFill/>
          </p:spPr>
          <p:txBody>
            <a:bodyPr wrap="none" rtlCol="0">
              <a:spAutoFit/>
            </a:bodyPr>
            <a:lstStyle/>
            <a:p>
              <a:pPr algn="ctr">
                <a:lnSpc>
                  <a:spcPct val="200000"/>
                </a:lnSpc>
              </a:pPr>
              <a:r>
                <a:rPr lang="en-US" altLang="en-GB" sz="1600" b="1" dirty="0">
                  <a:latin typeface="等线" panose="02010600030101010101" pitchFamily="2" charset="-122"/>
                  <a:ea typeface="等线" panose="02010600030101010101" pitchFamily="2" charset="-122"/>
                  <a:cs typeface="+mn-ea"/>
                  <a:sym typeface="+mn-lt"/>
                </a:rPr>
                <a:t>8.1.2</a:t>
              </a:r>
            </a:p>
          </p:txBody>
        </p:sp>
        <p:sp>
          <p:nvSpPr>
            <p:cNvPr id="67" name="TextBox 66"/>
            <p:cNvSpPr txBox="1"/>
            <p:nvPr/>
          </p:nvSpPr>
          <p:spPr>
            <a:xfrm>
              <a:off x="4924549" y="3179958"/>
              <a:ext cx="2342903" cy="617946"/>
            </a:xfrm>
            <a:prstGeom prst="rect">
              <a:avLst/>
            </a:prstGeom>
            <a:noFill/>
          </p:spPr>
          <p:txBody>
            <a:bodyPr wrap="square" rtlCol="0">
              <a:spAutoFit/>
            </a:bodyPr>
            <a:lstStyle/>
            <a:p>
              <a:pPr algn="ctr">
                <a:lnSpc>
                  <a:spcPct val="200000"/>
                </a:lnSpc>
              </a:pPr>
              <a:r>
                <a:rPr lang="en-US" altLang="zh-CN" dirty="0">
                  <a:latin typeface="等线" panose="02010600030101010101" pitchFamily="2" charset="-122"/>
                  <a:ea typeface="等线" panose="02010600030101010101" pitchFamily="2" charset="-122"/>
                  <a:cs typeface="+mn-ea"/>
                  <a:sym typeface="+mn-lt"/>
                </a:rPr>
                <a:t>CPU</a:t>
              </a:r>
              <a:r>
                <a:rPr lang="zh-CN" altLang="en-US" dirty="0">
                  <a:latin typeface="等线" panose="02010600030101010101" pitchFamily="2" charset="-122"/>
                  <a:ea typeface="等线" panose="02010600030101010101" pitchFamily="2" charset="-122"/>
                  <a:cs typeface="+mn-ea"/>
                  <a:sym typeface="+mn-lt"/>
                </a:rPr>
                <a:t>的物理结构</a:t>
              </a:r>
            </a:p>
          </p:txBody>
        </p:sp>
      </p:grpSp>
      <p:cxnSp>
        <p:nvCxnSpPr>
          <p:cNvPr id="74" name="Straight Connector 36"/>
          <p:cNvCxnSpPr/>
          <p:nvPr/>
        </p:nvCxnSpPr>
        <p:spPr>
          <a:xfrm>
            <a:off x="4351014" y="1727997"/>
            <a:ext cx="0" cy="152687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p:tgtEl>
                                          <p:spTgt spid="62"/>
                                        </p:tgtEl>
                                        <p:attrNameLst>
                                          <p:attrName>ppt_y</p:attrName>
                                        </p:attrNameLst>
                                      </p:cBhvr>
                                      <p:tavLst>
                                        <p:tav tm="0">
                                          <p:val>
                                            <p:strVal val="#ppt_y-#ppt_h*1.125000"/>
                                          </p:val>
                                        </p:tav>
                                        <p:tav tm="100000">
                                          <p:val>
                                            <p:strVal val="#ppt_y"/>
                                          </p:val>
                                        </p:tav>
                                      </p:tavLst>
                                    </p:anim>
                                    <p:animEffect transition="in" filter="wipe(down)">
                                      <p:cBhvr>
                                        <p:cTn id="12" dur="500"/>
                                        <p:tgtEl>
                                          <p:spTgt spid="62"/>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500" fill="hold"/>
                                        <p:tgtEl>
                                          <p:spTgt spid="59"/>
                                        </p:tgtEl>
                                        <p:attrNameLst>
                                          <p:attrName>ppt_x</p:attrName>
                                        </p:attrNameLst>
                                      </p:cBhvr>
                                      <p:tavLst>
                                        <p:tav tm="0">
                                          <p:val>
                                            <p:strVal val="#ppt_x"/>
                                          </p:val>
                                        </p:tav>
                                        <p:tav tm="100000">
                                          <p:val>
                                            <p:strVal val="#ppt_x"/>
                                          </p:val>
                                        </p:tav>
                                      </p:tavLst>
                                    </p:anim>
                                    <p:anim calcmode="lin" valueType="num">
                                      <p:cBhvr additive="base">
                                        <p:cTn id="17" dur="500" fill="hold"/>
                                        <p:tgtEl>
                                          <p:spTgt spid="59"/>
                                        </p:tgtEl>
                                        <p:attrNameLst>
                                          <p:attrName>ppt_y</p:attrName>
                                        </p:attrNameLst>
                                      </p:cBhvr>
                                      <p:tavLst>
                                        <p:tav tm="0">
                                          <p:val>
                                            <p:strVal val="1+#ppt_h/2"/>
                                          </p:val>
                                        </p:tav>
                                        <p:tav tm="100000">
                                          <p:val>
                                            <p:strVal val="#ppt_y"/>
                                          </p:val>
                                        </p:tav>
                                      </p:tavLst>
                                    </p:anim>
                                  </p:childTnLst>
                                </p:cTn>
                              </p:par>
                              <p:par>
                                <p:cTn id="18" presetID="12" presetClass="entr" presetSubtype="1" fill="hold" nodeType="with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1A091-D750-4535-9575-04CE68A8D274}"/>
              </a:ext>
            </a:extLst>
          </p:cNvPr>
          <p:cNvSpPr>
            <a:spLocks noGrp="1"/>
          </p:cNvSpPr>
          <p:nvPr>
            <p:ph type="title"/>
          </p:nvPr>
        </p:nvSpPr>
        <p:spPr/>
        <p:txBody>
          <a:bodyPr/>
          <a:lstStyle/>
          <a:p>
            <a:r>
              <a:rPr lang="en-US" altLang="zh-CN" dirty="0"/>
              <a:t>8.4.2 </a:t>
            </a:r>
            <a:r>
              <a:rPr lang="zh-CN" altLang="en-US" dirty="0"/>
              <a:t>中断判优逻辑</a:t>
            </a:r>
            <a:r>
              <a:rPr lang="en-US" altLang="zh-CN" dirty="0"/>
              <a:t>——</a:t>
            </a:r>
            <a:r>
              <a:rPr lang="zh-CN" altLang="en-US" dirty="0"/>
              <a:t>软件实现</a:t>
            </a:r>
          </a:p>
        </p:txBody>
      </p:sp>
      <p:pic>
        <p:nvPicPr>
          <p:cNvPr id="4" name="内容占位符 3">
            <a:extLst>
              <a:ext uri="{FF2B5EF4-FFF2-40B4-BE49-F238E27FC236}">
                <a16:creationId xmlns:a16="http://schemas.microsoft.com/office/drawing/2014/main" id="{3A07524A-9F09-49D4-9922-AA4CDF3820B1}"/>
              </a:ext>
            </a:extLst>
          </p:cNvPr>
          <p:cNvPicPr>
            <a:picLocks noGrp="1" noChangeAspect="1"/>
          </p:cNvPicPr>
          <p:nvPr>
            <p:ph idx="1"/>
          </p:nvPr>
        </p:nvPicPr>
        <p:blipFill>
          <a:blip r:embed="rId3"/>
          <a:stretch>
            <a:fillRect/>
          </a:stretch>
        </p:blipFill>
        <p:spPr>
          <a:xfrm>
            <a:off x="1194032" y="971550"/>
            <a:ext cx="6755935"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639E9DC6-0C95-4B78-BF8B-44AAE9CD6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035364142"/>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3BA3B-B5A0-479F-AC27-28E99CB9704A}"/>
              </a:ext>
            </a:extLst>
          </p:cNvPr>
          <p:cNvSpPr>
            <a:spLocks noGrp="1"/>
          </p:cNvSpPr>
          <p:nvPr>
            <p:ph type="title"/>
          </p:nvPr>
        </p:nvSpPr>
        <p:spPr/>
        <p:txBody>
          <a:bodyPr/>
          <a:lstStyle/>
          <a:p>
            <a:r>
              <a:rPr lang="en-US" altLang="zh-CN" dirty="0"/>
              <a:t>8.4.2 </a:t>
            </a:r>
            <a:r>
              <a:rPr lang="zh-CN" altLang="en-US" dirty="0"/>
              <a:t>中断服务程序入口地址的寻找</a:t>
            </a:r>
            <a:r>
              <a:rPr lang="en-US" altLang="zh-CN" dirty="0"/>
              <a:t>——</a:t>
            </a:r>
            <a:r>
              <a:rPr lang="zh-CN" altLang="en-US" dirty="0"/>
              <a:t>硬件向量法</a:t>
            </a:r>
          </a:p>
        </p:txBody>
      </p:sp>
      <p:pic>
        <p:nvPicPr>
          <p:cNvPr id="4" name="内容占位符 3">
            <a:extLst>
              <a:ext uri="{FF2B5EF4-FFF2-40B4-BE49-F238E27FC236}">
                <a16:creationId xmlns:a16="http://schemas.microsoft.com/office/drawing/2014/main" id="{058DD207-F4F5-43FB-9180-6AD42BDD092D}"/>
              </a:ext>
            </a:extLst>
          </p:cNvPr>
          <p:cNvPicPr>
            <a:picLocks noGrp="1" noChangeAspect="1"/>
          </p:cNvPicPr>
          <p:nvPr>
            <p:ph idx="1"/>
          </p:nvPr>
        </p:nvPicPr>
        <p:blipFill rotWithShape="1">
          <a:blip r:embed="rId3"/>
          <a:srcRect b="6297"/>
          <a:stretch/>
        </p:blipFill>
        <p:spPr>
          <a:xfrm>
            <a:off x="1222065" y="980018"/>
            <a:ext cx="6699869" cy="35433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D6B25CC5-783C-4020-923F-780184699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 name="矩形 2">
            <a:extLst>
              <a:ext uri="{FF2B5EF4-FFF2-40B4-BE49-F238E27FC236}">
                <a16:creationId xmlns:a16="http://schemas.microsoft.com/office/drawing/2014/main" id="{37C16152-A696-4A03-A6E2-1F0982EFF048}"/>
              </a:ext>
            </a:extLst>
          </p:cNvPr>
          <p:cNvSpPr/>
          <p:nvPr/>
        </p:nvSpPr>
        <p:spPr>
          <a:xfrm>
            <a:off x="2826834" y="1916841"/>
            <a:ext cx="1441420" cy="307777"/>
          </a:xfrm>
          <a:prstGeom prst="rect">
            <a:avLst/>
          </a:prstGeom>
          <a:noFill/>
        </p:spPr>
        <p:txBody>
          <a:bodyPr wrap="none" lIns="91440" tIns="45720" rIns="91440" bIns="45720">
            <a:spAutoFit/>
          </a:bodyPr>
          <a:lstStyle/>
          <a:p>
            <a:pPr algn="ctr"/>
            <a:r>
              <a:rPr lang="zh-CN" alt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无条件转移指令</a:t>
            </a:r>
          </a:p>
        </p:txBody>
      </p:sp>
      <p:sp>
        <p:nvSpPr>
          <p:cNvPr id="6" name="矩形 5">
            <a:extLst>
              <a:ext uri="{FF2B5EF4-FFF2-40B4-BE49-F238E27FC236}">
                <a16:creationId xmlns:a16="http://schemas.microsoft.com/office/drawing/2014/main" id="{92664381-8090-4D0A-BA21-F0038D81C6BD}"/>
              </a:ext>
            </a:extLst>
          </p:cNvPr>
          <p:cNvSpPr/>
          <p:nvPr/>
        </p:nvSpPr>
        <p:spPr>
          <a:xfrm>
            <a:off x="4716641" y="1916841"/>
            <a:ext cx="1082348" cy="307777"/>
          </a:xfrm>
          <a:prstGeom prst="rect">
            <a:avLst/>
          </a:prstGeom>
          <a:noFill/>
        </p:spPr>
        <p:txBody>
          <a:bodyPr wrap="none" lIns="91440" tIns="45720" rIns="91440" bIns="45720">
            <a:spAutoFit/>
          </a:bodyPr>
          <a:lstStyle/>
          <a:p>
            <a:pPr algn="ctr"/>
            <a:r>
              <a:rPr lang="zh-CN" alt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向量地址表</a:t>
            </a:r>
          </a:p>
        </p:txBody>
      </p:sp>
    </p:spTree>
    <p:extLst>
      <p:ext uri="{BB962C8B-B14F-4D97-AF65-F5344CB8AC3E}">
        <p14:creationId xmlns:p14="http://schemas.microsoft.com/office/powerpoint/2010/main" val="3784277848"/>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6D635-2B53-45D6-B173-B12B4497F355}"/>
              </a:ext>
            </a:extLst>
          </p:cNvPr>
          <p:cNvSpPr>
            <a:spLocks noGrp="1"/>
          </p:cNvSpPr>
          <p:nvPr>
            <p:ph type="title"/>
          </p:nvPr>
        </p:nvSpPr>
        <p:spPr/>
        <p:txBody>
          <a:bodyPr/>
          <a:lstStyle/>
          <a:p>
            <a:r>
              <a:rPr lang="en-US" altLang="zh-CN" dirty="0"/>
              <a:t>8.4.2 </a:t>
            </a:r>
            <a:r>
              <a:rPr lang="zh-CN" altLang="en-US" dirty="0"/>
              <a:t>中断服务程序入口地址的寻找</a:t>
            </a:r>
            <a:r>
              <a:rPr lang="en-US" altLang="zh-CN" dirty="0"/>
              <a:t>——</a:t>
            </a:r>
            <a:r>
              <a:rPr lang="zh-CN" altLang="en-US" dirty="0"/>
              <a:t>软件查询法</a:t>
            </a:r>
          </a:p>
        </p:txBody>
      </p:sp>
      <p:pic>
        <p:nvPicPr>
          <p:cNvPr id="4" name="内容占位符 3">
            <a:extLst>
              <a:ext uri="{FF2B5EF4-FFF2-40B4-BE49-F238E27FC236}">
                <a16:creationId xmlns:a16="http://schemas.microsoft.com/office/drawing/2014/main" id="{146EB6F9-9E99-4056-B817-4BB6348D8612}"/>
              </a:ext>
            </a:extLst>
          </p:cNvPr>
          <p:cNvPicPr>
            <a:picLocks noGrp="1" noChangeAspect="1"/>
          </p:cNvPicPr>
          <p:nvPr>
            <p:ph idx="1"/>
          </p:nvPr>
        </p:nvPicPr>
        <p:blipFill rotWithShape="1">
          <a:blip r:embed="rId3"/>
          <a:srcRect b="6209"/>
          <a:stretch/>
        </p:blipFill>
        <p:spPr>
          <a:xfrm>
            <a:off x="1194596" y="971551"/>
            <a:ext cx="6754808" cy="35466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364E0701-F7A2-45A8-BF4D-D364A1FB7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370754686"/>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00FEB-AF46-4E32-A0ED-E1DEA8E47B4C}"/>
              </a:ext>
            </a:extLst>
          </p:cNvPr>
          <p:cNvSpPr>
            <a:spLocks noGrp="1"/>
          </p:cNvSpPr>
          <p:nvPr>
            <p:ph type="title"/>
          </p:nvPr>
        </p:nvSpPr>
        <p:spPr/>
        <p:txBody>
          <a:bodyPr/>
          <a:lstStyle/>
          <a:p>
            <a:r>
              <a:rPr lang="en-US" altLang="zh-CN" dirty="0"/>
              <a:t>8.4.3 </a:t>
            </a:r>
            <a:r>
              <a:rPr lang="zh-CN" altLang="en-US" dirty="0"/>
              <a:t>中断响应</a:t>
            </a:r>
            <a:r>
              <a:rPr lang="en-US" altLang="zh-CN" dirty="0"/>
              <a:t>——</a:t>
            </a:r>
            <a:r>
              <a:rPr lang="zh-CN" altLang="en-US" dirty="0"/>
              <a:t>条件和时间</a:t>
            </a:r>
          </a:p>
        </p:txBody>
      </p:sp>
      <p:pic>
        <p:nvPicPr>
          <p:cNvPr id="4" name="内容占位符 3">
            <a:extLst>
              <a:ext uri="{FF2B5EF4-FFF2-40B4-BE49-F238E27FC236}">
                <a16:creationId xmlns:a16="http://schemas.microsoft.com/office/drawing/2014/main" id="{3A9A52C0-A6B9-46C2-A364-A67D4636F2C9}"/>
              </a:ext>
            </a:extLst>
          </p:cNvPr>
          <p:cNvPicPr>
            <a:picLocks noGrp="1" noChangeAspect="1"/>
          </p:cNvPicPr>
          <p:nvPr>
            <p:ph idx="1"/>
          </p:nvPr>
        </p:nvPicPr>
        <p:blipFill>
          <a:blip r:embed="rId3"/>
          <a:stretch>
            <a:fillRect/>
          </a:stretch>
        </p:blipFill>
        <p:spPr>
          <a:xfrm>
            <a:off x="1215985" y="971550"/>
            <a:ext cx="6712029"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243DAC66-5B82-4690-95B1-16D9743DC9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 name="矩形 2">
            <a:extLst>
              <a:ext uri="{FF2B5EF4-FFF2-40B4-BE49-F238E27FC236}">
                <a16:creationId xmlns:a16="http://schemas.microsoft.com/office/drawing/2014/main" id="{AA5F3857-6C54-4A52-8AFB-41629DAA9348}"/>
              </a:ext>
            </a:extLst>
          </p:cNvPr>
          <p:cNvSpPr/>
          <p:nvPr/>
        </p:nvSpPr>
        <p:spPr>
          <a:xfrm>
            <a:off x="3724293" y="1864552"/>
            <a:ext cx="1441420" cy="307777"/>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rPr>
              <a:t>（开中断指令）</a:t>
            </a:r>
          </a:p>
        </p:txBody>
      </p:sp>
    </p:spTree>
    <p:extLst>
      <p:ext uri="{BB962C8B-B14F-4D97-AF65-F5344CB8AC3E}">
        <p14:creationId xmlns:p14="http://schemas.microsoft.com/office/powerpoint/2010/main" val="1999444234"/>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6C569-422B-4ADB-B3C4-705285193620}"/>
              </a:ext>
            </a:extLst>
          </p:cNvPr>
          <p:cNvSpPr>
            <a:spLocks noGrp="1"/>
          </p:cNvSpPr>
          <p:nvPr>
            <p:ph type="title"/>
          </p:nvPr>
        </p:nvSpPr>
        <p:spPr/>
        <p:txBody>
          <a:bodyPr/>
          <a:lstStyle/>
          <a:p>
            <a:r>
              <a:rPr lang="en-US" altLang="zh-CN" dirty="0"/>
              <a:t>8.4.3 </a:t>
            </a:r>
            <a:r>
              <a:rPr lang="zh-CN" altLang="en-US" dirty="0"/>
              <a:t>中断响应</a:t>
            </a:r>
            <a:r>
              <a:rPr lang="en-US" altLang="zh-CN" dirty="0"/>
              <a:t>——</a:t>
            </a:r>
            <a:r>
              <a:rPr lang="zh-CN" altLang="en-US" dirty="0"/>
              <a:t>中断隐指令</a:t>
            </a:r>
          </a:p>
        </p:txBody>
      </p:sp>
      <p:pic>
        <p:nvPicPr>
          <p:cNvPr id="4" name="内容占位符 3">
            <a:extLst>
              <a:ext uri="{FF2B5EF4-FFF2-40B4-BE49-F238E27FC236}">
                <a16:creationId xmlns:a16="http://schemas.microsoft.com/office/drawing/2014/main" id="{D53AC1DC-40FC-473A-BBDA-CF12322631BC}"/>
              </a:ext>
            </a:extLst>
          </p:cNvPr>
          <p:cNvPicPr>
            <a:picLocks noGrp="1" noChangeAspect="1"/>
          </p:cNvPicPr>
          <p:nvPr>
            <p:ph idx="1"/>
          </p:nvPr>
        </p:nvPicPr>
        <p:blipFill>
          <a:blip r:embed="rId3"/>
          <a:stretch>
            <a:fillRect/>
          </a:stretch>
        </p:blipFill>
        <p:spPr>
          <a:xfrm>
            <a:off x="1199306" y="971550"/>
            <a:ext cx="6745388"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F6FD9E68-6EC4-4291-B4D2-220D07CE1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 name="文本框 2">
            <a:extLst>
              <a:ext uri="{FF2B5EF4-FFF2-40B4-BE49-F238E27FC236}">
                <a16:creationId xmlns:a16="http://schemas.microsoft.com/office/drawing/2014/main" id="{866AD9D1-F831-4C8E-9C02-08DD25A825EF}"/>
              </a:ext>
            </a:extLst>
          </p:cNvPr>
          <p:cNvSpPr txBox="1"/>
          <p:nvPr/>
        </p:nvSpPr>
        <p:spPr>
          <a:xfrm>
            <a:off x="1320799" y="1659466"/>
            <a:ext cx="423333" cy="307777"/>
          </a:xfrm>
          <a:prstGeom prst="rect">
            <a:avLst/>
          </a:prstGeom>
          <a:noFill/>
        </p:spPr>
        <p:txBody>
          <a:bodyPr wrap="square" rtlCol="0">
            <a:spAutoFit/>
          </a:bodyPr>
          <a:lstStyle/>
          <a:p>
            <a:r>
              <a:rPr lang="en-US" altLang="zh-CN" dirty="0"/>
              <a:t>1) </a:t>
            </a:r>
            <a:endParaRPr lang="zh-CN" altLang="en-US" dirty="0"/>
          </a:p>
        </p:txBody>
      </p:sp>
      <p:sp>
        <p:nvSpPr>
          <p:cNvPr id="6" name="文本框 5">
            <a:extLst>
              <a:ext uri="{FF2B5EF4-FFF2-40B4-BE49-F238E27FC236}">
                <a16:creationId xmlns:a16="http://schemas.microsoft.com/office/drawing/2014/main" id="{D2F9DD66-61BB-47BE-BEA9-3C35EB42FD8C}"/>
              </a:ext>
            </a:extLst>
          </p:cNvPr>
          <p:cNvSpPr txBox="1"/>
          <p:nvPr/>
        </p:nvSpPr>
        <p:spPr>
          <a:xfrm>
            <a:off x="4192478" y="1659466"/>
            <a:ext cx="423333" cy="307777"/>
          </a:xfrm>
          <a:prstGeom prst="rect">
            <a:avLst/>
          </a:prstGeom>
          <a:noFill/>
        </p:spPr>
        <p:txBody>
          <a:bodyPr wrap="square" rtlCol="0">
            <a:spAutoFit/>
          </a:bodyPr>
          <a:lstStyle/>
          <a:p>
            <a:r>
              <a:rPr lang="en-US" altLang="zh-CN" dirty="0"/>
              <a:t>2) </a:t>
            </a:r>
            <a:endParaRPr lang="zh-CN" altLang="en-US" dirty="0"/>
          </a:p>
        </p:txBody>
      </p:sp>
    </p:spTree>
    <p:extLst>
      <p:ext uri="{BB962C8B-B14F-4D97-AF65-F5344CB8AC3E}">
        <p14:creationId xmlns:p14="http://schemas.microsoft.com/office/powerpoint/2010/main" val="2175196258"/>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BD463-FAB2-458A-A46E-E5D2830E0BC0}"/>
              </a:ext>
            </a:extLst>
          </p:cNvPr>
          <p:cNvSpPr>
            <a:spLocks noGrp="1"/>
          </p:cNvSpPr>
          <p:nvPr>
            <p:ph type="title"/>
          </p:nvPr>
        </p:nvSpPr>
        <p:spPr/>
        <p:txBody>
          <a:bodyPr/>
          <a:lstStyle/>
          <a:p>
            <a:r>
              <a:rPr lang="en-US" altLang="zh-CN" dirty="0"/>
              <a:t>8.4.4 </a:t>
            </a:r>
            <a:r>
              <a:rPr lang="zh-CN" altLang="en-US" dirty="0"/>
              <a:t>中断服务</a:t>
            </a:r>
            <a:r>
              <a:rPr lang="en-US" altLang="zh-CN" dirty="0"/>
              <a:t>——</a:t>
            </a:r>
            <a:r>
              <a:rPr lang="zh-CN" altLang="en-US" dirty="0"/>
              <a:t>保护现场和恢复现场</a:t>
            </a:r>
          </a:p>
        </p:txBody>
      </p:sp>
      <p:pic>
        <p:nvPicPr>
          <p:cNvPr id="4" name="内容占位符 3">
            <a:extLst>
              <a:ext uri="{FF2B5EF4-FFF2-40B4-BE49-F238E27FC236}">
                <a16:creationId xmlns:a16="http://schemas.microsoft.com/office/drawing/2014/main" id="{FEB33177-BA95-452D-96F2-7DB4FB4B27A8}"/>
              </a:ext>
            </a:extLst>
          </p:cNvPr>
          <p:cNvPicPr>
            <a:picLocks noGrp="1" noChangeAspect="1"/>
          </p:cNvPicPr>
          <p:nvPr>
            <p:ph idx="1"/>
          </p:nvPr>
        </p:nvPicPr>
        <p:blipFill>
          <a:blip r:embed="rId3"/>
          <a:stretch>
            <a:fillRect/>
          </a:stretch>
        </p:blipFill>
        <p:spPr>
          <a:xfrm>
            <a:off x="1201370" y="971550"/>
            <a:ext cx="6741259"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84871FD5-4467-4A81-9825-0684224AFB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2848639219"/>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7A72F-08DF-4F01-85EF-02648F107E2B}"/>
              </a:ext>
            </a:extLst>
          </p:cNvPr>
          <p:cNvSpPr>
            <a:spLocks noGrp="1"/>
          </p:cNvSpPr>
          <p:nvPr>
            <p:ph type="title"/>
          </p:nvPr>
        </p:nvSpPr>
        <p:spPr/>
        <p:txBody>
          <a:bodyPr/>
          <a:lstStyle/>
          <a:p>
            <a:r>
              <a:rPr lang="en-US" altLang="zh-CN" dirty="0"/>
              <a:t>8.4.5 </a:t>
            </a:r>
            <a:r>
              <a:rPr lang="zh-CN" altLang="en-US" dirty="0"/>
              <a:t>多重中断</a:t>
            </a:r>
          </a:p>
        </p:txBody>
      </p:sp>
      <p:pic>
        <p:nvPicPr>
          <p:cNvPr id="4" name="内容占位符 3">
            <a:extLst>
              <a:ext uri="{FF2B5EF4-FFF2-40B4-BE49-F238E27FC236}">
                <a16:creationId xmlns:a16="http://schemas.microsoft.com/office/drawing/2014/main" id="{57ADD75E-EF1D-4E32-8EFE-F2289AF5F623}"/>
              </a:ext>
            </a:extLst>
          </p:cNvPr>
          <p:cNvPicPr>
            <a:picLocks noGrp="1" noChangeAspect="1"/>
          </p:cNvPicPr>
          <p:nvPr>
            <p:ph idx="1"/>
          </p:nvPr>
        </p:nvPicPr>
        <p:blipFill>
          <a:blip r:embed="rId2"/>
          <a:stretch>
            <a:fillRect/>
          </a:stretch>
        </p:blipFill>
        <p:spPr>
          <a:xfrm>
            <a:off x="1215395" y="971550"/>
            <a:ext cx="6713209"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721306C9-49AC-4E18-B854-1175D7642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1137442150"/>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2F792-F58A-47B3-9AE4-0CFC3119D3F7}"/>
              </a:ext>
            </a:extLst>
          </p:cNvPr>
          <p:cNvSpPr>
            <a:spLocks noGrp="1"/>
          </p:cNvSpPr>
          <p:nvPr>
            <p:ph type="title"/>
          </p:nvPr>
        </p:nvSpPr>
        <p:spPr/>
        <p:txBody>
          <a:bodyPr/>
          <a:lstStyle/>
          <a:p>
            <a:r>
              <a:rPr lang="en-US" altLang="zh-CN" dirty="0"/>
              <a:t>8.4.5 </a:t>
            </a:r>
            <a:r>
              <a:rPr lang="zh-CN" altLang="en-US" dirty="0"/>
              <a:t>如何实现多重中断？</a:t>
            </a:r>
          </a:p>
        </p:txBody>
      </p:sp>
      <p:pic>
        <p:nvPicPr>
          <p:cNvPr id="4" name="内容占位符 3">
            <a:extLst>
              <a:ext uri="{FF2B5EF4-FFF2-40B4-BE49-F238E27FC236}">
                <a16:creationId xmlns:a16="http://schemas.microsoft.com/office/drawing/2014/main" id="{75F57F76-602C-4A0E-A1A1-8A584DCF7262}"/>
              </a:ext>
            </a:extLst>
          </p:cNvPr>
          <p:cNvPicPr>
            <a:picLocks noGrp="1" noChangeAspect="1"/>
          </p:cNvPicPr>
          <p:nvPr>
            <p:ph idx="1"/>
          </p:nvPr>
        </p:nvPicPr>
        <p:blipFill>
          <a:blip r:embed="rId3"/>
          <a:stretch>
            <a:fillRect/>
          </a:stretch>
        </p:blipFill>
        <p:spPr>
          <a:xfrm>
            <a:off x="1206059" y="971550"/>
            <a:ext cx="6731882"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8F32934A-8E90-4EEA-B786-59CFB46502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2198046188"/>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矩形 62465">
            <a:extLst>
              <a:ext uri="{FF2B5EF4-FFF2-40B4-BE49-F238E27FC236}">
                <a16:creationId xmlns:a16="http://schemas.microsoft.com/office/drawing/2014/main" id="{02205495-58E5-427F-9FE4-E36F23F8A840}"/>
              </a:ext>
            </a:extLst>
          </p:cNvPr>
          <p:cNvSpPr>
            <a:spLocks noChangeArrowheads="1"/>
          </p:cNvSpPr>
          <p:nvPr/>
        </p:nvSpPr>
        <p:spPr bwMode="auto">
          <a:xfrm>
            <a:off x="1143000" y="4516041"/>
            <a:ext cx="6858000" cy="6274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1050"/>
          </a:p>
        </p:txBody>
      </p:sp>
      <p:sp>
        <p:nvSpPr>
          <p:cNvPr id="62468" name="矩形 62467">
            <a:extLst>
              <a:ext uri="{FF2B5EF4-FFF2-40B4-BE49-F238E27FC236}">
                <a16:creationId xmlns:a16="http://schemas.microsoft.com/office/drawing/2014/main" id="{1008C0A3-1041-4A8B-8F24-BAA07721170D}"/>
              </a:ext>
            </a:extLst>
          </p:cNvPr>
          <p:cNvSpPr>
            <a:spLocks noChangeArrowheads="1"/>
          </p:cNvSpPr>
          <p:nvPr/>
        </p:nvSpPr>
        <p:spPr bwMode="auto">
          <a:xfrm>
            <a:off x="1214240" y="500063"/>
            <a:ext cx="3267075" cy="4677966"/>
          </a:xfrm>
          <a:prstGeom prst="rect">
            <a:avLst/>
          </a:prstGeom>
          <a:noFill/>
          <a:ln w="12700">
            <a:noFill/>
            <a:miter lim="800000"/>
            <a:headEnd/>
            <a:tailEnd/>
          </a:ln>
        </p:spPr>
        <p:txBody>
          <a:bodyPr/>
          <a:lstStyle/>
          <a:p>
            <a:pPr algn="ctr"/>
            <a:endParaRPr lang="zh-CN" altLang="en-US" sz="1050" dirty="0"/>
          </a:p>
        </p:txBody>
      </p:sp>
      <p:grpSp>
        <p:nvGrpSpPr>
          <p:cNvPr id="62469" name="组合 62468">
            <a:extLst>
              <a:ext uri="{FF2B5EF4-FFF2-40B4-BE49-F238E27FC236}">
                <a16:creationId xmlns:a16="http://schemas.microsoft.com/office/drawing/2014/main" id="{E74AC3E0-4814-40FC-A9AB-2D26A60A5D75}"/>
              </a:ext>
            </a:extLst>
          </p:cNvPr>
          <p:cNvGrpSpPr>
            <a:grpSpLocks/>
          </p:cNvGrpSpPr>
          <p:nvPr/>
        </p:nvGrpSpPr>
        <p:grpSpPr bwMode="auto">
          <a:xfrm>
            <a:off x="2287191" y="1520429"/>
            <a:ext cx="1257300" cy="407194"/>
            <a:chOff x="0" y="0"/>
            <a:chExt cx="1056" cy="342"/>
          </a:xfrm>
          <a:noFill/>
        </p:grpSpPr>
        <p:sp>
          <p:nvSpPr>
            <p:cNvPr id="67589" name="文本框 62469">
              <a:extLst>
                <a:ext uri="{FF2B5EF4-FFF2-40B4-BE49-F238E27FC236}">
                  <a16:creationId xmlns:a16="http://schemas.microsoft.com/office/drawing/2014/main" id="{93BBCB4B-EEA3-4D03-80F3-8D32FD503108}"/>
                </a:ext>
              </a:extLst>
            </p:cNvPr>
            <p:cNvSpPr txBox="1">
              <a:spLocks noChangeArrowheads="1"/>
            </p:cNvSpPr>
            <p:nvPr/>
          </p:nvSpPr>
          <p:spPr bwMode="auto">
            <a:xfrm>
              <a:off x="182" y="41"/>
              <a:ext cx="801" cy="271"/>
            </a:xfrm>
            <a:prstGeom prst="rect">
              <a:avLst/>
            </a:prstGeom>
            <a:grpFill/>
            <a:ln w="9525">
              <a:noFill/>
              <a:miter lim="800000"/>
              <a:headEnd/>
              <a:tailEnd/>
            </a:ln>
          </p:spPr>
          <p:txBody>
            <a:bodyPr wrap="none">
              <a:spAutoFit/>
            </a:bodyPr>
            <a:lstStyle/>
            <a:p>
              <a:r>
                <a:rPr lang="zh-CN" altLang="en-US" sz="1500">
                  <a:latin typeface="Times New Roman" panose="02020603050405020304" pitchFamily="18" charset="0"/>
                </a:rPr>
                <a:t>中断否？</a:t>
              </a:r>
            </a:p>
          </p:txBody>
        </p:sp>
        <p:sp>
          <p:nvSpPr>
            <p:cNvPr id="67590" name="菱形 62470">
              <a:extLst>
                <a:ext uri="{FF2B5EF4-FFF2-40B4-BE49-F238E27FC236}">
                  <a16:creationId xmlns:a16="http://schemas.microsoft.com/office/drawing/2014/main" id="{10FBA80C-9465-4721-8EC4-9ACE25F46295}"/>
                </a:ext>
              </a:extLst>
            </p:cNvPr>
            <p:cNvSpPr>
              <a:spLocks noChangeArrowheads="1"/>
            </p:cNvSpPr>
            <p:nvPr/>
          </p:nvSpPr>
          <p:spPr bwMode="auto">
            <a:xfrm>
              <a:off x="0" y="0"/>
              <a:ext cx="1056" cy="342"/>
            </a:xfrm>
            <a:prstGeom prst="diamond">
              <a:avLst/>
            </a:prstGeom>
            <a:grpFill/>
            <a:ln w="28575">
              <a:solidFill>
                <a:schemeClr val="tx1"/>
              </a:solidFill>
              <a:miter lim="800000"/>
              <a:headEnd/>
              <a:tailEnd/>
            </a:ln>
          </p:spPr>
          <p:txBody>
            <a:bodyPr/>
            <a:lstStyle/>
            <a:p>
              <a:pPr algn="ctr"/>
              <a:endParaRPr lang="zh-CN" altLang="en-US" sz="1050"/>
            </a:p>
          </p:txBody>
        </p:sp>
      </p:grpSp>
      <p:grpSp>
        <p:nvGrpSpPr>
          <p:cNvPr id="62472" name="组合 62471">
            <a:extLst>
              <a:ext uri="{FF2B5EF4-FFF2-40B4-BE49-F238E27FC236}">
                <a16:creationId xmlns:a16="http://schemas.microsoft.com/office/drawing/2014/main" id="{5C83D17C-6A78-46BC-9FA0-88BD71121F7F}"/>
              </a:ext>
            </a:extLst>
          </p:cNvPr>
          <p:cNvGrpSpPr>
            <a:grpSpLocks/>
          </p:cNvGrpSpPr>
          <p:nvPr/>
        </p:nvGrpSpPr>
        <p:grpSpPr bwMode="auto">
          <a:xfrm>
            <a:off x="2224088" y="3061097"/>
            <a:ext cx="1428750" cy="1831181"/>
            <a:chOff x="0" y="0"/>
            <a:chExt cx="1200" cy="1538"/>
          </a:xfrm>
        </p:grpSpPr>
        <p:sp>
          <p:nvSpPr>
            <p:cNvPr id="67592" name="矩形 62472">
              <a:extLst>
                <a:ext uri="{FF2B5EF4-FFF2-40B4-BE49-F238E27FC236}">
                  <a16:creationId xmlns:a16="http://schemas.microsoft.com/office/drawing/2014/main" id="{470C877C-2ECF-47C7-8B53-12034B6BD48B}"/>
                </a:ext>
              </a:extLst>
            </p:cNvPr>
            <p:cNvSpPr>
              <a:spLocks noChangeArrowheads="1"/>
            </p:cNvSpPr>
            <p:nvPr/>
          </p:nvSpPr>
          <p:spPr bwMode="auto">
            <a:xfrm>
              <a:off x="0" y="0"/>
              <a:ext cx="1152" cy="257"/>
            </a:xfrm>
            <a:prstGeom prst="rect">
              <a:avLst/>
            </a:prstGeom>
            <a:no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保护现场</a:t>
              </a:r>
            </a:p>
          </p:txBody>
        </p:sp>
        <p:sp>
          <p:nvSpPr>
            <p:cNvPr id="67593" name="矩形 62473">
              <a:extLst>
                <a:ext uri="{FF2B5EF4-FFF2-40B4-BE49-F238E27FC236}">
                  <a16:creationId xmlns:a16="http://schemas.microsoft.com/office/drawing/2014/main" id="{4F2FB2BD-173C-4B58-8066-372796FB15C8}"/>
                </a:ext>
              </a:extLst>
            </p:cNvPr>
            <p:cNvSpPr>
              <a:spLocks noChangeArrowheads="1"/>
            </p:cNvSpPr>
            <p:nvPr/>
          </p:nvSpPr>
          <p:spPr bwMode="auto">
            <a:xfrm>
              <a:off x="0" y="366"/>
              <a:ext cx="1152" cy="257"/>
            </a:xfrm>
            <a:prstGeom prst="rect">
              <a:avLst/>
            </a:prstGeom>
            <a:no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设备服务</a:t>
              </a:r>
            </a:p>
          </p:txBody>
        </p:sp>
        <p:sp>
          <p:nvSpPr>
            <p:cNvPr id="67594" name="矩形 62474">
              <a:extLst>
                <a:ext uri="{FF2B5EF4-FFF2-40B4-BE49-F238E27FC236}">
                  <a16:creationId xmlns:a16="http://schemas.microsoft.com/office/drawing/2014/main" id="{852B9A58-1A73-4782-B4AF-9CB87812D240}"/>
                </a:ext>
              </a:extLst>
            </p:cNvPr>
            <p:cNvSpPr>
              <a:spLocks noChangeArrowheads="1"/>
            </p:cNvSpPr>
            <p:nvPr/>
          </p:nvSpPr>
          <p:spPr bwMode="auto">
            <a:xfrm>
              <a:off x="0" y="732"/>
              <a:ext cx="1152" cy="256"/>
            </a:xfrm>
            <a:prstGeom prst="rect">
              <a:avLst/>
            </a:prstGeom>
            <a:no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恢复现场</a:t>
              </a:r>
            </a:p>
          </p:txBody>
        </p:sp>
        <p:sp>
          <p:nvSpPr>
            <p:cNvPr id="67595" name="文本框 62475">
              <a:extLst>
                <a:ext uri="{FF2B5EF4-FFF2-40B4-BE49-F238E27FC236}">
                  <a16:creationId xmlns:a16="http://schemas.microsoft.com/office/drawing/2014/main" id="{888C9B24-B644-4F3A-AE10-1FDB60F17373}"/>
                </a:ext>
              </a:extLst>
            </p:cNvPr>
            <p:cNvSpPr txBox="1">
              <a:spLocks noChangeArrowheads="1"/>
            </p:cNvSpPr>
            <p:nvPr/>
          </p:nvSpPr>
          <p:spPr bwMode="auto">
            <a:xfrm>
              <a:off x="192" y="1073"/>
              <a:ext cx="100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500">
                  <a:latin typeface="Times New Roman" panose="02020603050405020304" pitchFamily="18" charset="0"/>
                </a:rPr>
                <a:t> 开中断</a:t>
              </a:r>
            </a:p>
            <a:p>
              <a:r>
                <a:rPr lang="zh-CN" altLang="en-US" sz="1500">
                  <a:latin typeface="Times New Roman" panose="02020603050405020304" pitchFamily="18" charset="0"/>
                </a:rPr>
                <a:t>中断返回</a:t>
              </a:r>
            </a:p>
          </p:txBody>
        </p:sp>
        <p:sp>
          <p:nvSpPr>
            <p:cNvPr id="67596" name="矩形 62476">
              <a:extLst>
                <a:ext uri="{FF2B5EF4-FFF2-40B4-BE49-F238E27FC236}">
                  <a16:creationId xmlns:a16="http://schemas.microsoft.com/office/drawing/2014/main" id="{D0483831-1357-41B5-AD9D-D9DB55AAB024}"/>
                </a:ext>
              </a:extLst>
            </p:cNvPr>
            <p:cNvSpPr>
              <a:spLocks noChangeArrowheads="1"/>
            </p:cNvSpPr>
            <p:nvPr/>
          </p:nvSpPr>
          <p:spPr bwMode="auto">
            <a:xfrm>
              <a:off x="0" y="1097"/>
              <a:ext cx="1152" cy="418"/>
            </a:xfrm>
            <a:prstGeom prst="rect">
              <a:avLst/>
            </a:prstGeom>
            <a:noFill/>
            <a:ln w="28575">
              <a:solidFill>
                <a:schemeClr val="tx1"/>
              </a:solidFill>
              <a:miter lim="800000"/>
              <a:headEnd/>
              <a:tailEnd/>
            </a:ln>
          </p:spPr>
          <p:txBody>
            <a:bodyPr/>
            <a:lstStyle/>
            <a:p>
              <a:pPr algn="ctr"/>
              <a:endParaRPr lang="zh-CN" altLang="en-US" sz="1050"/>
            </a:p>
          </p:txBody>
        </p:sp>
        <p:sp>
          <p:nvSpPr>
            <p:cNvPr id="67597" name="直接连接符 62477">
              <a:extLst>
                <a:ext uri="{FF2B5EF4-FFF2-40B4-BE49-F238E27FC236}">
                  <a16:creationId xmlns:a16="http://schemas.microsoft.com/office/drawing/2014/main" id="{FE5CC1EE-0BC3-455D-90FB-EA0F9077D47F}"/>
                </a:ext>
              </a:extLst>
            </p:cNvPr>
            <p:cNvSpPr>
              <a:spLocks noChangeShapeType="1"/>
            </p:cNvSpPr>
            <p:nvPr/>
          </p:nvSpPr>
          <p:spPr bwMode="auto">
            <a:xfrm>
              <a:off x="576" y="991"/>
              <a:ext cx="0" cy="105"/>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sp>
          <p:nvSpPr>
            <p:cNvPr id="67598" name="直接连接符 62478">
              <a:extLst>
                <a:ext uri="{FF2B5EF4-FFF2-40B4-BE49-F238E27FC236}">
                  <a16:creationId xmlns:a16="http://schemas.microsoft.com/office/drawing/2014/main" id="{FF6C9C6C-D2CA-457E-BD68-85668F5F452E}"/>
                </a:ext>
              </a:extLst>
            </p:cNvPr>
            <p:cNvSpPr>
              <a:spLocks noChangeShapeType="1"/>
            </p:cNvSpPr>
            <p:nvPr/>
          </p:nvSpPr>
          <p:spPr bwMode="auto">
            <a:xfrm>
              <a:off x="576" y="626"/>
              <a:ext cx="0" cy="10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sp>
          <p:nvSpPr>
            <p:cNvPr id="67599" name="直接连接符 62479">
              <a:extLst>
                <a:ext uri="{FF2B5EF4-FFF2-40B4-BE49-F238E27FC236}">
                  <a16:creationId xmlns:a16="http://schemas.microsoft.com/office/drawing/2014/main" id="{253FD05B-3601-41F2-9D9C-12CB9A0313F7}"/>
                </a:ext>
              </a:extLst>
            </p:cNvPr>
            <p:cNvSpPr>
              <a:spLocks noChangeShapeType="1"/>
            </p:cNvSpPr>
            <p:nvPr/>
          </p:nvSpPr>
          <p:spPr bwMode="auto">
            <a:xfrm>
              <a:off x="576" y="264"/>
              <a:ext cx="0" cy="10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62481" name="组合 62480">
            <a:extLst>
              <a:ext uri="{FF2B5EF4-FFF2-40B4-BE49-F238E27FC236}">
                <a16:creationId xmlns:a16="http://schemas.microsoft.com/office/drawing/2014/main" id="{2F7DD6D0-9FF7-493A-9DD9-5D50301C6AB6}"/>
              </a:ext>
            </a:extLst>
          </p:cNvPr>
          <p:cNvGrpSpPr>
            <a:grpSpLocks/>
          </p:cNvGrpSpPr>
          <p:nvPr/>
        </p:nvGrpSpPr>
        <p:grpSpPr bwMode="auto">
          <a:xfrm>
            <a:off x="1734741" y="3044428"/>
            <a:ext cx="435769" cy="1784747"/>
            <a:chOff x="-30" y="0"/>
            <a:chExt cx="366" cy="1499"/>
          </a:xfrm>
        </p:grpSpPr>
        <p:sp>
          <p:nvSpPr>
            <p:cNvPr id="67601" name="直接连接符 62481">
              <a:extLst>
                <a:ext uri="{FF2B5EF4-FFF2-40B4-BE49-F238E27FC236}">
                  <a16:creationId xmlns:a16="http://schemas.microsoft.com/office/drawing/2014/main" id="{0EE61A7F-C43D-4142-956D-FF1EE9B5BFF0}"/>
                </a:ext>
              </a:extLst>
            </p:cNvPr>
            <p:cNvSpPr>
              <a:spLocks noChangeShapeType="1"/>
            </p:cNvSpPr>
            <p:nvPr/>
          </p:nvSpPr>
          <p:spPr bwMode="auto">
            <a:xfrm flipH="1">
              <a:off x="0" y="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7602" name="直接连接符 62482">
              <a:extLst>
                <a:ext uri="{FF2B5EF4-FFF2-40B4-BE49-F238E27FC236}">
                  <a16:creationId xmlns:a16="http://schemas.microsoft.com/office/drawing/2014/main" id="{FBFD6BA9-EFEA-4836-B52F-3A43F390CD5B}"/>
                </a:ext>
              </a:extLst>
            </p:cNvPr>
            <p:cNvSpPr>
              <a:spLocks noChangeShapeType="1"/>
            </p:cNvSpPr>
            <p:nvPr/>
          </p:nvSpPr>
          <p:spPr bwMode="auto">
            <a:xfrm flipH="1">
              <a:off x="0" y="1499"/>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7603" name="文本框 62483">
              <a:extLst>
                <a:ext uri="{FF2B5EF4-FFF2-40B4-BE49-F238E27FC236}">
                  <a16:creationId xmlns:a16="http://schemas.microsoft.com/office/drawing/2014/main" id="{EAF67ED5-4574-47D2-8F14-A75C5D9D2894}"/>
                </a:ext>
              </a:extLst>
            </p:cNvPr>
            <p:cNvSpPr txBox="1">
              <a:spLocks noChangeArrowheads="1"/>
            </p:cNvSpPr>
            <p:nvPr/>
          </p:nvSpPr>
          <p:spPr bwMode="auto">
            <a:xfrm>
              <a:off x="-30" y="235"/>
              <a:ext cx="349" cy="104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r>
                <a:rPr lang="zh-CN" altLang="en-US" sz="1500" dirty="0">
                  <a:solidFill>
                    <a:srgbClr val="FF0000"/>
                  </a:solidFill>
                  <a:latin typeface="Times New Roman" panose="02020603050405020304" pitchFamily="18" charset="0"/>
                </a:rPr>
                <a:t>中断服务程序</a:t>
              </a:r>
            </a:p>
          </p:txBody>
        </p:sp>
        <p:sp>
          <p:nvSpPr>
            <p:cNvPr id="67604" name="直接连接符 62484">
              <a:extLst>
                <a:ext uri="{FF2B5EF4-FFF2-40B4-BE49-F238E27FC236}">
                  <a16:creationId xmlns:a16="http://schemas.microsoft.com/office/drawing/2014/main" id="{CDBFBA9D-4459-4046-9D15-4291561E9A61}"/>
                </a:ext>
              </a:extLst>
            </p:cNvPr>
            <p:cNvSpPr>
              <a:spLocks noChangeShapeType="1"/>
            </p:cNvSpPr>
            <p:nvPr/>
          </p:nvSpPr>
          <p:spPr bwMode="auto">
            <a:xfrm>
              <a:off x="144" y="1285"/>
              <a:ext cx="0" cy="214"/>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sp>
          <p:nvSpPr>
            <p:cNvPr id="67605" name="直接连接符 62485">
              <a:extLst>
                <a:ext uri="{FF2B5EF4-FFF2-40B4-BE49-F238E27FC236}">
                  <a16:creationId xmlns:a16="http://schemas.microsoft.com/office/drawing/2014/main" id="{41FB0323-7D60-43B0-884D-82213B97C9DE}"/>
                </a:ext>
              </a:extLst>
            </p:cNvPr>
            <p:cNvSpPr>
              <a:spLocks noChangeShapeType="1"/>
            </p:cNvSpPr>
            <p:nvPr/>
          </p:nvSpPr>
          <p:spPr bwMode="auto">
            <a:xfrm rot="10800000">
              <a:off x="144" y="0"/>
              <a:ext cx="0" cy="214"/>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62487" name="组合 62486">
            <a:extLst>
              <a:ext uri="{FF2B5EF4-FFF2-40B4-BE49-F238E27FC236}">
                <a16:creationId xmlns:a16="http://schemas.microsoft.com/office/drawing/2014/main" id="{D7C27DF6-86DF-491B-969C-8BF735D3D646}"/>
              </a:ext>
            </a:extLst>
          </p:cNvPr>
          <p:cNvGrpSpPr>
            <a:grpSpLocks/>
          </p:cNvGrpSpPr>
          <p:nvPr/>
        </p:nvGrpSpPr>
        <p:grpSpPr bwMode="auto">
          <a:xfrm>
            <a:off x="2227660" y="2034778"/>
            <a:ext cx="1391842" cy="946547"/>
            <a:chOff x="0" y="0"/>
            <a:chExt cx="1169" cy="795"/>
          </a:xfrm>
        </p:grpSpPr>
        <p:sp>
          <p:nvSpPr>
            <p:cNvPr id="67607" name="文本框 62487">
              <a:extLst>
                <a:ext uri="{FF2B5EF4-FFF2-40B4-BE49-F238E27FC236}">
                  <a16:creationId xmlns:a16="http://schemas.microsoft.com/office/drawing/2014/main" id="{40B617F6-B819-485B-9353-ADD3C5B0A5F2}"/>
                </a:ext>
              </a:extLst>
            </p:cNvPr>
            <p:cNvSpPr txBox="1">
              <a:spLocks noChangeArrowheads="1"/>
            </p:cNvSpPr>
            <p:nvPr/>
          </p:nvSpPr>
          <p:spPr bwMode="auto">
            <a:xfrm>
              <a:off x="0" y="0"/>
              <a:ext cx="1169" cy="7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zh-CN" altLang="en-US" sz="1500" dirty="0">
                  <a:latin typeface="Times New Roman" panose="02020603050405020304" pitchFamily="18" charset="0"/>
                </a:rPr>
                <a:t>      </a:t>
              </a:r>
              <a:r>
                <a:rPr lang="zh-CN" altLang="en-US" sz="1350" dirty="0">
                  <a:latin typeface="Times New Roman" panose="02020603050405020304" pitchFamily="18" charset="0"/>
                </a:rPr>
                <a:t>中断响应</a:t>
              </a:r>
            </a:p>
            <a:p>
              <a:r>
                <a:rPr lang="zh-CN" altLang="en-US" sz="1350" dirty="0">
                  <a:latin typeface="Times New Roman" panose="02020603050405020304" pitchFamily="18" charset="0"/>
                </a:rPr>
                <a:t>   程序断点进栈</a:t>
              </a:r>
            </a:p>
            <a:p>
              <a:r>
                <a:rPr lang="zh-CN" altLang="en-US" sz="1350" dirty="0">
                  <a:latin typeface="Times New Roman" panose="02020603050405020304" pitchFamily="18" charset="0"/>
                </a:rPr>
                <a:t>        关中断</a:t>
              </a:r>
            </a:p>
            <a:p>
              <a:r>
                <a:rPr lang="zh-CN" altLang="en-US" sz="1350" dirty="0">
                  <a:latin typeface="Times New Roman" panose="02020603050405020304" pitchFamily="18" charset="0"/>
                </a:rPr>
                <a:t> 向量地址      </a:t>
              </a:r>
              <a:r>
                <a:rPr lang="en-US" altLang="zh-CN" sz="1350" dirty="0">
                  <a:solidFill>
                    <a:srgbClr val="FF0000"/>
                  </a:solidFill>
                  <a:latin typeface="Times New Roman" panose="02020603050405020304" pitchFamily="18" charset="0"/>
                </a:rPr>
                <a:t>PC</a:t>
              </a:r>
            </a:p>
          </p:txBody>
        </p:sp>
        <p:sp>
          <p:nvSpPr>
            <p:cNvPr id="67608" name="直接连接符 62488">
              <a:extLst>
                <a:ext uri="{FF2B5EF4-FFF2-40B4-BE49-F238E27FC236}">
                  <a16:creationId xmlns:a16="http://schemas.microsoft.com/office/drawing/2014/main" id="{277573C4-86F7-474F-8359-ABB10D58AC1C}"/>
                </a:ext>
              </a:extLst>
            </p:cNvPr>
            <p:cNvSpPr>
              <a:spLocks noChangeShapeType="1"/>
            </p:cNvSpPr>
            <p:nvPr/>
          </p:nvSpPr>
          <p:spPr bwMode="auto">
            <a:xfrm>
              <a:off x="723" y="651"/>
              <a:ext cx="141" cy="0"/>
            </a:xfrm>
            <a:prstGeom prst="line">
              <a:avLst/>
            </a:prstGeom>
            <a:noFill/>
            <a:ln w="9525">
              <a:no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62490" name="组合 62489">
            <a:extLst>
              <a:ext uri="{FF2B5EF4-FFF2-40B4-BE49-F238E27FC236}">
                <a16:creationId xmlns:a16="http://schemas.microsoft.com/office/drawing/2014/main" id="{52DFF879-6879-4527-9D0A-A6272B7A3728}"/>
              </a:ext>
            </a:extLst>
          </p:cNvPr>
          <p:cNvGrpSpPr>
            <a:grpSpLocks/>
          </p:cNvGrpSpPr>
          <p:nvPr/>
        </p:nvGrpSpPr>
        <p:grpSpPr bwMode="auto">
          <a:xfrm>
            <a:off x="1754982" y="1791891"/>
            <a:ext cx="1856184" cy="1275159"/>
            <a:chOff x="-41" y="0"/>
            <a:chExt cx="1559" cy="1071"/>
          </a:xfrm>
        </p:grpSpPr>
        <p:sp>
          <p:nvSpPr>
            <p:cNvPr id="67610" name="直接连接符 62490">
              <a:extLst>
                <a:ext uri="{FF2B5EF4-FFF2-40B4-BE49-F238E27FC236}">
                  <a16:creationId xmlns:a16="http://schemas.microsoft.com/office/drawing/2014/main" id="{E2F58FB5-32D6-47F9-B24C-14B0F627250E}"/>
                </a:ext>
              </a:extLst>
            </p:cNvPr>
            <p:cNvSpPr>
              <a:spLocks noChangeShapeType="1"/>
            </p:cNvSpPr>
            <p:nvPr/>
          </p:nvSpPr>
          <p:spPr bwMode="auto">
            <a:xfrm>
              <a:off x="932" y="945"/>
              <a:ext cx="0" cy="12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grpSp>
          <p:nvGrpSpPr>
            <p:cNvPr id="67611" name="组合 62491">
              <a:extLst>
                <a:ext uri="{FF2B5EF4-FFF2-40B4-BE49-F238E27FC236}">
                  <a16:creationId xmlns:a16="http://schemas.microsoft.com/office/drawing/2014/main" id="{A9F3EC4E-B370-4DE5-B596-5A858ABA6311}"/>
                </a:ext>
              </a:extLst>
            </p:cNvPr>
            <p:cNvGrpSpPr>
              <a:grpSpLocks/>
            </p:cNvGrpSpPr>
            <p:nvPr/>
          </p:nvGrpSpPr>
          <p:grpSpPr bwMode="auto">
            <a:xfrm>
              <a:off x="-41" y="0"/>
              <a:ext cx="1559" cy="1006"/>
              <a:chOff x="-41" y="0"/>
              <a:chExt cx="1559" cy="1006"/>
            </a:xfrm>
          </p:grpSpPr>
          <p:sp>
            <p:nvSpPr>
              <p:cNvPr id="67612" name="矩形 62492">
                <a:extLst>
                  <a:ext uri="{FF2B5EF4-FFF2-40B4-BE49-F238E27FC236}">
                    <a16:creationId xmlns:a16="http://schemas.microsoft.com/office/drawing/2014/main" id="{5E9B853D-065E-435F-912E-36AFBCB00011}"/>
                  </a:ext>
                </a:extLst>
              </p:cNvPr>
              <p:cNvSpPr>
                <a:spLocks noChangeArrowheads="1"/>
              </p:cNvSpPr>
              <p:nvPr/>
            </p:nvSpPr>
            <p:spPr bwMode="auto">
              <a:xfrm>
                <a:off x="366" y="225"/>
                <a:ext cx="1152" cy="7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1050"/>
              </a:p>
            </p:txBody>
          </p:sp>
          <p:sp>
            <p:nvSpPr>
              <p:cNvPr id="67613" name="直接连接符 62493">
                <a:extLst>
                  <a:ext uri="{FF2B5EF4-FFF2-40B4-BE49-F238E27FC236}">
                    <a16:creationId xmlns:a16="http://schemas.microsoft.com/office/drawing/2014/main" id="{045FEAEF-1DD6-42AC-8F7E-FDE233EA376F}"/>
                  </a:ext>
                </a:extLst>
              </p:cNvPr>
              <p:cNvSpPr>
                <a:spLocks noChangeShapeType="1"/>
              </p:cNvSpPr>
              <p:nvPr/>
            </p:nvSpPr>
            <p:spPr bwMode="auto">
              <a:xfrm>
                <a:off x="932" y="110"/>
                <a:ext cx="0" cy="10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sp>
            <p:nvSpPr>
              <p:cNvPr id="67614" name="文本框 62494">
                <a:extLst>
                  <a:ext uri="{FF2B5EF4-FFF2-40B4-BE49-F238E27FC236}">
                    <a16:creationId xmlns:a16="http://schemas.microsoft.com/office/drawing/2014/main" id="{3A6EAC67-0C79-4ADE-8CF1-C6F6EA6588CF}"/>
                  </a:ext>
                </a:extLst>
              </p:cNvPr>
              <p:cNvSpPr txBox="1">
                <a:spLocks noChangeArrowheads="1"/>
              </p:cNvSpPr>
              <p:nvPr/>
            </p:nvSpPr>
            <p:spPr bwMode="auto">
              <a:xfrm>
                <a:off x="-41" y="282"/>
                <a:ext cx="349" cy="7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r>
                  <a:rPr lang="zh-CN" altLang="en-US" sz="1500" dirty="0">
                    <a:solidFill>
                      <a:srgbClr val="0000FF"/>
                    </a:solidFill>
                    <a:latin typeface="Times New Roman" panose="02020603050405020304" pitchFamily="18" charset="0"/>
                  </a:rPr>
                  <a:t>中断周期</a:t>
                </a:r>
              </a:p>
            </p:txBody>
          </p:sp>
          <p:sp>
            <p:nvSpPr>
              <p:cNvPr id="67615" name="左大括号 62495">
                <a:extLst>
                  <a:ext uri="{FF2B5EF4-FFF2-40B4-BE49-F238E27FC236}">
                    <a16:creationId xmlns:a16="http://schemas.microsoft.com/office/drawing/2014/main" id="{1BA6474E-9881-4247-B3E7-6B832E8A8F1A}"/>
                  </a:ext>
                </a:extLst>
              </p:cNvPr>
              <p:cNvSpPr>
                <a:spLocks/>
              </p:cNvSpPr>
              <p:nvPr/>
            </p:nvSpPr>
            <p:spPr bwMode="auto">
              <a:xfrm>
                <a:off x="260" y="196"/>
                <a:ext cx="96" cy="771"/>
              </a:xfrm>
              <a:prstGeom prst="leftBrace">
                <a:avLst>
                  <a:gd name="adj1" fmla="val 6622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1050"/>
              </a:p>
            </p:txBody>
          </p:sp>
          <p:sp>
            <p:nvSpPr>
              <p:cNvPr id="67616" name="文本框 62496">
                <a:extLst>
                  <a:ext uri="{FF2B5EF4-FFF2-40B4-BE49-F238E27FC236}">
                    <a16:creationId xmlns:a16="http://schemas.microsoft.com/office/drawing/2014/main" id="{7795B6AC-A8AB-47DE-BF41-2A3B98D044DB}"/>
                  </a:ext>
                </a:extLst>
              </p:cNvPr>
              <p:cNvSpPr txBox="1">
                <a:spLocks noChangeArrowheads="1"/>
              </p:cNvSpPr>
              <p:nvPr/>
            </p:nvSpPr>
            <p:spPr bwMode="auto">
              <a:xfrm>
                <a:off x="1076" y="0"/>
                <a:ext cx="301" cy="2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zh-CN" altLang="en-US" sz="1350" dirty="0">
                    <a:latin typeface="Times New Roman" panose="02020603050405020304" pitchFamily="18" charset="0"/>
                  </a:rPr>
                  <a:t>是</a:t>
                </a:r>
              </a:p>
            </p:txBody>
          </p:sp>
        </p:grpSp>
      </p:grpSp>
      <p:sp>
        <p:nvSpPr>
          <p:cNvPr id="62498" name="圆角矩形标注 62497">
            <a:extLst>
              <a:ext uri="{FF2B5EF4-FFF2-40B4-BE49-F238E27FC236}">
                <a16:creationId xmlns:a16="http://schemas.microsoft.com/office/drawing/2014/main" id="{A9C66BAA-A667-4BEF-BC53-840229A8B4AE}"/>
              </a:ext>
            </a:extLst>
          </p:cNvPr>
          <p:cNvSpPr>
            <a:spLocks noChangeArrowheads="1"/>
          </p:cNvSpPr>
          <p:nvPr/>
        </p:nvSpPr>
        <p:spPr bwMode="auto">
          <a:xfrm>
            <a:off x="1401181" y="1813323"/>
            <a:ext cx="314511" cy="795211"/>
          </a:xfrm>
          <a:prstGeom prst="wedgeRoundRectCallout">
            <a:avLst>
              <a:gd name="adj1" fmla="val 81454"/>
              <a:gd name="adj2" fmla="val 227"/>
              <a:gd name="adj3" fmla="val 16667"/>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lIns="81000" rIns="40500">
            <a:spAutoFit/>
          </a:bodyPr>
          <a:lstStyle/>
          <a:p>
            <a:r>
              <a:rPr lang="zh-CN" altLang="en-US" sz="1050" dirty="0">
                <a:latin typeface="Times New Roman" panose="02020603050405020304" pitchFamily="18" charset="0"/>
              </a:rPr>
              <a:t>中断隐指令</a:t>
            </a:r>
          </a:p>
        </p:txBody>
      </p:sp>
      <p:grpSp>
        <p:nvGrpSpPr>
          <p:cNvPr id="62499" name="组合 62498">
            <a:extLst>
              <a:ext uri="{FF2B5EF4-FFF2-40B4-BE49-F238E27FC236}">
                <a16:creationId xmlns:a16="http://schemas.microsoft.com/office/drawing/2014/main" id="{8F8DD1DE-560D-4C9F-98B9-3AA4CAB7861E}"/>
              </a:ext>
            </a:extLst>
          </p:cNvPr>
          <p:cNvGrpSpPr>
            <a:grpSpLocks/>
          </p:cNvGrpSpPr>
          <p:nvPr/>
        </p:nvGrpSpPr>
        <p:grpSpPr bwMode="auto">
          <a:xfrm>
            <a:off x="2896791" y="523875"/>
            <a:ext cx="1200150" cy="1225153"/>
            <a:chOff x="0" y="0"/>
            <a:chExt cx="1008" cy="1029"/>
          </a:xfrm>
        </p:grpSpPr>
        <p:sp>
          <p:nvSpPr>
            <p:cNvPr id="67619" name="文本框 62499">
              <a:extLst>
                <a:ext uri="{FF2B5EF4-FFF2-40B4-BE49-F238E27FC236}">
                  <a16:creationId xmlns:a16="http://schemas.microsoft.com/office/drawing/2014/main" id="{575BED54-DF93-4C62-84CF-A66BB25F637E}"/>
                </a:ext>
              </a:extLst>
            </p:cNvPr>
            <p:cNvSpPr txBox="1">
              <a:spLocks noChangeArrowheads="1"/>
            </p:cNvSpPr>
            <p:nvPr/>
          </p:nvSpPr>
          <p:spPr bwMode="auto">
            <a:xfrm>
              <a:off x="528" y="77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350">
                  <a:latin typeface="Times New Roman" panose="02020603050405020304" pitchFamily="18" charset="0"/>
                </a:rPr>
                <a:t>否</a:t>
              </a:r>
            </a:p>
          </p:txBody>
        </p:sp>
        <p:sp>
          <p:nvSpPr>
            <p:cNvPr id="67620" name="任意多边形 62500">
              <a:extLst>
                <a:ext uri="{FF2B5EF4-FFF2-40B4-BE49-F238E27FC236}">
                  <a16:creationId xmlns:a16="http://schemas.microsoft.com/office/drawing/2014/main" id="{E2834A90-19F5-4D7F-93B6-810CF6156268}"/>
                </a:ext>
              </a:extLst>
            </p:cNvPr>
            <p:cNvSpPr>
              <a:spLocks noChangeArrowheads="1"/>
            </p:cNvSpPr>
            <p:nvPr/>
          </p:nvSpPr>
          <p:spPr bwMode="auto">
            <a:xfrm>
              <a:off x="0" y="0"/>
              <a:ext cx="1008" cy="1008"/>
            </a:xfrm>
            <a:custGeom>
              <a:avLst/>
              <a:gdLst>
                <a:gd name="T0" fmla="*/ 528 w 1008"/>
                <a:gd name="T1" fmla="*/ 1008 h 1008"/>
                <a:gd name="T2" fmla="*/ 1008 w 1008"/>
                <a:gd name="T3" fmla="*/ 1008 h 1008"/>
                <a:gd name="T4" fmla="*/ 1008 w 1008"/>
                <a:gd name="T5" fmla="*/ 0 h 1008"/>
                <a:gd name="T6" fmla="*/ 0 w 1008"/>
                <a:gd name="T7" fmla="*/ 0 h 1008"/>
              </a:gdLst>
              <a:ahLst/>
              <a:cxnLst>
                <a:cxn ang="0">
                  <a:pos x="T0" y="T1"/>
                </a:cxn>
                <a:cxn ang="0">
                  <a:pos x="T2" y="T3"/>
                </a:cxn>
                <a:cxn ang="0">
                  <a:pos x="T4" y="T5"/>
                </a:cxn>
                <a:cxn ang="0">
                  <a:pos x="T6" y="T7"/>
                </a:cxn>
              </a:cxnLst>
              <a:rect l="0" t="0" r="r" b="b"/>
              <a:pathLst>
                <a:path w="1008" h="1008">
                  <a:moveTo>
                    <a:pt x="528" y="1008"/>
                  </a:moveTo>
                  <a:lnTo>
                    <a:pt x="1008" y="1008"/>
                  </a:lnTo>
                  <a:lnTo>
                    <a:pt x="1008" y="0"/>
                  </a:lnTo>
                  <a:lnTo>
                    <a:pt x="0" y="0"/>
                  </a:lnTo>
                </a:path>
              </a:pathLst>
            </a:custGeom>
            <a:noFill/>
            <a:ln w="38100">
              <a:solidFill>
                <a:schemeClr val="tx1"/>
              </a:solidFill>
              <a:round/>
              <a:headEnd/>
              <a:tailEnd type="stealth" w="med" len="sm"/>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grpSp>
      <p:grpSp>
        <p:nvGrpSpPr>
          <p:cNvPr id="62502" name="组合 62501">
            <a:extLst>
              <a:ext uri="{FF2B5EF4-FFF2-40B4-BE49-F238E27FC236}">
                <a16:creationId xmlns:a16="http://schemas.microsoft.com/office/drawing/2014/main" id="{8B58C365-7950-4F64-B890-AFAAE23B7921}"/>
              </a:ext>
            </a:extLst>
          </p:cNvPr>
          <p:cNvGrpSpPr>
            <a:grpSpLocks/>
          </p:cNvGrpSpPr>
          <p:nvPr/>
        </p:nvGrpSpPr>
        <p:grpSpPr bwMode="auto">
          <a:xfrm>
            <a:off x="2896791" y="523875"/>
            <a:ext cx="1214438" cy="4457700"/>
            <a:chOff x="0" y="0"/>
            <a:chExt cx="1020" cy="3744"/>
          </a:xfrm>
        </p:grpSpPr>
        <p:grpSp>
          <p:nvGrpSpPr>
            <p:cNvPr id="67622" name="组合 62502">
              <a:extLst>
                <a:ext uri="{FF2B5EF4-FFF2-40B4-BE49-F238E27FC236}">
                  <a16:creationId xmlns:a16="http://schemas.microsoft.com/office/drawing/2014/main" id="{DC262871-F7B8-4264-AD22-14D0BB7BD650}"/>
                </a:ext>
              </a:extLst>
            </p:cNvPr>
            <p:cNvGrpSpPr>
              <a:grpSpLocks/>
            </p:cNvGrpSpPr>
            <p:nvPr/>
          </p:nvGrpSpPr>
          <p:grpSpPr bwMode="auto">
            <a:xfrm>
              <a:off x="0" y="0"/>
              <a:ext cx="1008" cy="3744"/>
              <a:chOff x="0" y="0"/>
              <a:chExt cx="1008" cy="3744"/>
            </a:xfrm>
          </p:grpSpPr>
          <p:sp>
            <p:nvSpPr>
              <p:cNvPr id="67623" name="任意多边形 62503">
                <a:extLst>
                  <a:ext uri="{FF2B5EF4-FFF2-40B4-BE49-F238E27FC236}">
                    <a16:creationId xmlns:a16="http://schemas.microsoft.com/office/drawing/2014/main" id="{8259F461-B71C-4E3F-BC07-8FE557C6EC88}"/>
                  </a:ext>
                </a:extLst>
              </p:cNvPr>
              <p:cNvSpPr>
                <a:spLocks noChangeArrowheads="1"/>
              </p:cNvSpPr>
              <p:nvPr/>
            </p:nvSpPr>
            <p:spPr bwMode="auto">
              <a:xfrm>
                <a:off x="9" y="3648"/>
                <a:ext cx="3" cy="96"/>
              </a:xfrm>
              <a:custGeom>
                <a:avLst/>
                <a:gdLst>
                  <a:gd name="T0" fmla="*/ 3 w 3"/>
                  <a:gd name="T1" fmla="*/ 0 h 96"/>
                  <a:gd name="T2" fmla="*/ 0 w 3"/>
                  <a:gd name="T3" fmla="*/ 96 h 96"/>
                </a:gdLst>
                <a:ahLst/>
                <a:cxnLst>
                  <a:cxn ang="0">
                    <a:pos x="T0" y="T1"/>
                  </a:cxn>
                  <a:cxn ang="0">
                    <a:pos x="T2" y="T3"/>
                  </a:cxn>
                </a:cxnLst>
                <a:rect l="0" t="0" r="r" b="b"/>
                <a:pathLst>
                  <a:path w="3" h="96">
                    <a:moveTo>
                      <a:pt x="3" y="0"/>
                    </a:moveTo>
                    <a:lnTo>
                      <a:pt x="0" y="96"/>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67624" name="任意多边形 62504">
                <a:extLst>
                  <a:ext uri="{FF2B5EF4-FFF2-40B4-BE49-F238E27FC236}">
                    <a16:creationId xmlns:a16="http://schemas.microsoft.com/office/drawing/2014/main" id="{5A623194-9B58-44B3-90B4-F2B5F553F904}"/>
                  </a:ext>
                </a:extLst>
              </p:cNvPr>
              <p:cNvSpPr>
                <a:spLocks noChangeArrowheads="1"/>
              </p:cNvSpPr>
              <p:nvPr/>
            </p:nvSpPr>
            <p:spPr bwMode="auto">
              <a:xfrm>
                <a:off x="0" y="0"/>
                <a:ext cx="1008" cy="3744"/>
              </a:xfrm>
              <a:custGeom>
                <a:avLst/>
                <a:gdLst>
                  <a:gd name="T0" fmla="*/ 0 w 1008"/>
                  <a:gd name="T1" fmla="*/ 3696 h 3696"/>
                  <a:gd name="T2" fmla="*/ 1008 w 1008"/>
                  <a:gd name="T3" fmla="*/ 3696 h 3696"/>
                  <a:gd name="T4" fmla="*/ 1008 w 1008"/>
                  <a:gd name="T5" fmla="*/ 0 h 3696"/>
                  <a:gd name="T6" fmla="*/ 0 w 1008"/>
                  <a:gd name="T7" fmla="*/ 0 h 3696"/>
                </a:gdLst>
                <a:ahLst/>
                <a:cxnLst>
                  <a:cxn ang="0">
                    <a:pos x="T0" y="T1"/>
                  </a:cxn>
                  <a:cxn ang="0">
                    <a:pos x="T2" y="T3"/>
                  </a:cxn>
                  <a:cxn ang="0">
                    <a:pos x="T4" y="T5"/>
                  </a:cxn>
                  <a:cxn ang="0">
                    <a:pos x="T6" y="T7"/>
                  </a:cxn>
                </a:cxnLst>
                <a:rect l="0" t="0" r="r" b="b"/>
                <a:pathLst>
                  <a:path w="1008" h="3696">
                    <a:moveTo>
                      <a:pt x="0" y="3696"/>
                    </a:moveTo>
                    <a:lnTo>
                      <a:pt x="1008" y="3696"/>
                    </a:lnTo>
                    <a:lnTo>
                      <a:pt x="1008" y="0"/>
                    </a:lnTo>
                    <a:lnTo>
                      <a:pt x="0"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grpSp>
        <p:sp>
          <p:nvSpPr>
            <p:cNvPr id="67625" name="直接连接符 62505">
              <a:extLst>
                <a:ext uri="{FF2B5EF4-FFF2-40B4-BE49-F238E27FC236}">
                  <a16:creationId xmlns:a16="http://schemas.microsoft.com/office/drawing/2014/main" id="{C3C3D966-98D0-4EAC-AAB5-A22DE9210E86}"/>
                </a:ext>
              </a:extLst>
            </p:cNvPr>
            <p:cNvSpPr>
              <a:spLocks noChangeShapeType="1"/>
            </p:cNvSpPr>
            <p:nvPr/>
          </p:nvSpPr>
          <p:spPr bwMode="auto">
            <a:xfrm>
              <a:off x="924" y="1008"/>
              <a:ext cx="96"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62507" name="文本框 62506">
            <a:extLst>
              <a:ext uri="{FF2B5EF4-FFF2-40B4-BE49-F238E27FC236}">
                <a16:creationId xmlns:a16="http://schemas.microsoft.com/office/drawing/2014/main" id="{E5A1AD35-E4C4-4EBC-B99D-58FCE0FF6AE1}"/>
              </a:ext>
            </a:extLst>
          </p:cNvPr>
          <p:cNvSpPr txBox="1">
            <a:spLocks noChangeArrowheads="1"/>
          </p:cNvSpPr>
          <p:nvPr/>
        </p:nvSpPr>
        <p:spPr bwMode="auto">
          <a:xfrm>
            <a:off x="1250603" y="437206"/>
            <a:ext cx="14025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dirty="0">
                <a:latin typeface="Arial" panose="020B0604020202020204" pitchFamily="34" charset="0"/>
              </a:rPr>
              <a:t>单重中断</a:t>
            </a:r>
            <a:endParaRPr lang="zh-CN" altLang="en-US" dirty="0">
              <a:latin typeface="Times New Roman" panose="02020603050405020304" pitchFamily="18" charset="0"/>
            </a:endParaRPr>
          </a:p>
        </p:txBody>
      </p:sp>
      <p:grpSp>
        <p:nvGrpSpPr>
          <p:cNvPr id="62508" name="组合 62507">
            <a:extLst>
              <a:ext uri="{FF2B5EF4-FFF2-40B4-BE49-F238E27FC236}">
                <a16:creationId xmlns:a16="http://schemas.microsoft.com/office/drawing/2014/main" id="{3308EB6F-4C4D-4FBE-AAF9-15DB3A72F0DD}"/>
              </a:ext>
            </a:extLst>
          </p:cNvPr>
          <p:cNvGrpSpPr>
            <a:grpSpLocks/>
          </p:cNvGrpSpPr>
          <p:nvPr/>
        </p:nvGrpSpPr>
        <p:grpSpPr bwMode="auto">
          <a:xfrm>
            <a:off x="2227660" y="507207"/>
            <a:ext cx="1371600" cy="1041797"/>
            <a:chOff x="0" y="0"/>
            <a:chExt cx="1152" cy="875"/>
          </a:xfrm>
          <a:noFill/>
        </p:grpSpPr>
        <p:sp>
          <p:nvSpPr>
            <p:cNvPr id="67628" name="矩形 62508">
              <a:extLst>
                <a:ext uri="{FF2B5EF4-FFF2-40B4-BE49-F238E27FC236}">
                  <a16:creationId xmlns:a16="http://schemas.microsoft.com/office/drawing/2014/main" id="{A6DBBB5A-DE18-4765-9AAB-D6B3AF9DD5D6}"/>
                </a:ext>
              </a:extLst>
            </p:cNvPr>
            <p:cNvSpPr>
              <a:spLocks noChangeArrowheads="1"/>
            </p:cNvSpPr>
            <p:nvPr/>
          </p:nvSpPr>
          <p:spPr bwMode="auto">
            <a:xfrm>
              <a:off x="0" y="147"/>
              <a:ext cx="1152" cy="257"/>
            </a:xfrm>
            <a:prstGeom prst="rect">
              <a:avLst/>
            </a:prstGeom>
            <a:grp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取指令</a:t>
              </a:r>
            </a:p>
          </p:txBody>
        </p:sp>
        <p:sp>
          <p:nvSpPr>
            <p:cNvPr id="67629" name="矩形 62509">
              <a:extLst>
                <a:ext uri="{FF2B5EF4-FFF2-40B4-BE49-F238E27FC236}">
                  <a16:creationId xmlns:a16="http://schemas.microsoft.com/office/drawing/2014/main" id="{DE10DC6C-8FBC-4523-B945-FB1A6BE4909A}"/>
                </a:ext>
              </a:extLst>
            </p:cNvPr>
            <p:cNvSpPr>
              <a:spLocks noChangeArrowheads="1"/>
            </p:cNvSpPr>
            <p:nvPr/>
          </p:nvSpPr>
          <p:spPr bwMode="auto">
            <a:xfrm>
              <a:off x="0" y="513"/>
              <a:ext cx="1152" cy="257"/>
            </a:xfrm>
            <a:prstGeom prst="rect">
              <a:avLst/>
            </a:prstGeom>
            <a:grp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执行指令</a:t>
              </a:r>
            </a:p>
          </p:txBody>
        </p:sp>
        <p:sp>
          <p:nvSpPr>
            <p:cNvPr id="67630" name="直接连接符 62510">
              <a:extLst>
                <a:ext uri="{FF2B5EF4-FFF2-40B4-BE49-F238E27FC236}">
                  <a16:creationId xmlns:a16="http://schemas.microsoft.com/office/drawing/2014/main" id="{046697F1-FD09-469A-A022-DBA680EAD74C}"/>
                </a:ext>
              </a:extLst>
            </p:cNvPr>
            <p:cNvSpPr>
              <a:spLocks noChangeShapeType="1"/>
            </p:cNvSpPr>
            <p:nvPr/>
          </p:nvSpPr>
          <p:spPr bwMode="auto">
            <a:xfrm>
              <a:off x="576" y="770"/>
              <a:ext cx="0" cy="105"/>
            </a:xfrm>
            <a:prstGeom prst="line">
              <a:avLst/>
            </a:prstGeom>
            <a:grpFill/>
            <a:ln w="38100">
              <a:solidFill>
                <a:schemeClr val="tx1"/>
              </a:solidFill>
              <a:round/>
              <a:headEnd/>
              <a:tailEnd type="stealth" w="med" len="sm"/>
            </a:ln>
          </p:spPr>
          <p:txBody>
            <a:bodyPr/>
            <a:lstStyle/>
            <a:p>
              <a:endParaRPr lang="zh-CN" altLang="en-US" sz="1050"/>
            </a:p>
          </p:txBody>
        </p:sp>
        <p:sp>
          <p:nvSpPr>
            <p:cNvPr id="67631" name="直接连接符 62511">
              <a:extLst>
                <a:ext uri="{FF2B5EF4-FFF2-40B4-BE49-F238E27FC236}">
                  <a16:creationId xmlns:a16="http://schemas.microsoft.com/office/drawing/2014/main" id="{100C09F6-57A1-43A6-9F75-8294D1D057D5}"/>
                </a:ext>
              </a:extLst>
            </p:cNvPr>
            <p:cNvSpPr>
              <a:spLocks noChangeShapeType="1"/>
            </p:cNvSpPr>
            <p:nvPr/>
          </p:nvSpPr>
          <p:spPr bwMode="auto">
            <a:xfrm>
              <a:off x="576" y="404"/>
              <a:ext cx="0" cy="105"/>
            </a:xfrm>
            <a:prstGeom prst="line">
              <a:avLst/>
            </a:prstGeom>
            <a:grpFill/>
            <a:ln w="38100">
              <a:solidFill>
                <a:schemeClr val="tx1"/>
              </a:solidFill>
              <a:round/>
              <a:headEnd/>
              <a:tailEnd type="stealth" w="med" len="sm"/>
            </a:ln>
          </p:spPr>
          <p:txBody>
            <a:bodyPr/>
            <a:lstStyle/>
            <a:p>
              <a:endParaRPr lang="zh-CN" altLang="en-US" sz="1050"/>
            </a:p>
          </p:txBody>
        </p:sp>
        <p:sp>
          <p:nvSpPr>
            <p:cNvPr id="67632" name="任意多边形 62512">
              <a:extLst>
                <a:ext uri="{FF2B5EF4-FFF2-40B4-BE49-F238E27FC236}">
                  <a16:creationId xmlns:a16="http://schemas.microsoft.com/office/drawing/2014/main" id="{7D3EF718-886F-4AE3-A71E-0C36F8467A1B}"/>
                </a:ext>
              </a:extLst>
            </p:cNvPr>
            <p:cNvSpPr>
              <a:spLocks noChangeArrowheads="1"/>
            </p:cNvSpPr>
            <p:nvPr/>
          </p:nvSpPr>
          <p:spPr bwMode="auto">
            <a:xfrm>
              <a:off x="576" y="0"/>
              <a:ext cx="1" cy="147"/>
            </a:xfrm>
            <a:custGeom>
              <a:avLst/>
              <a:gdLst>
                <a:gd name="T0" fmla="*/ 0 w 1"/>
                <a:gd name="T1" fmla="*/ 0 h 147"/>
                <a:gd name="T2" fmla="*/ 0 w 1"/>
                <a:gd name="T3" fmla="*/ 147 h 147"/>
              </a:gdLst>
              <a:ahLst/>
              <a:cxnLst>
                <a:cxn ang="0">
                  <a:pos x="T0" y="T1"/>
                </a:cxn>
                <a:cxn ang="0">
                  <a:pos x="T2" y="T3"/>
                </a:cxn>
              </a:cxnLst>
              <a:rect l="0" t="0" r="r" b="b"/>
              <a:pathLst>
                <a:path w="1" h="147">
                  <a:moveTo>
                    <a:pt x="0" y="0"/>
                  </a:moveTo>
                  <a:lnTo>
                    <a:pt x="0" y="147"/>
                  </a:lnTo>
                </a:path>
              </a:pathLst>
            </a:custGeom>
            <a:grpFill/>
            <a:ln w="38100">
              <a:solidFill>
                <a:schemeClr val="tx1"/>
              </a:solidFill>
              <a:round/>
              <a:headEnd/>
              <a:tailEnd type="stealth" w="med" len="sm"/>
            </a:ln>
          </p:spPr>
          <p:txBody>
            <a:bodyPr/>
            <a:lstStyle/>
            <a:p>
              <a:endParaRPr lang="zh-CN" altLang="en-US" sz="1050" dirty="0"/>
            </a:p>
          </p:txBody>
        </p:sp>
      </p:grpSp>
      <p:sp>
        <p:nvSpPr>
          <p:cNvPr id="62514" name="矩形 62513">
            <a:extLst>
              <a:ext uri="{FF2B5EF4-FFF2-40B4-BE49-F238E27FC236}">
                <a16:creationId xmlns:a16="http://schemas.microsoft.com/office/drawing/2014/main" id="{86790145-8252-452D-9763-D28C493DD033}"/>
              </a:ext>
            </a:extLst>
          </p:cNvPr>
          <p:cNvSpPr>
            <a:spLocks noChangeArrowheads="1"/>
          </p:cNvSpPr>
          <p:nvPr/>
        </p:nvSpPr>
        <p:spPr bwMode="auto">
          <a:xfrm>
            <a:off x="4518423" y="377429"/>
            <a:ext cx="3402806" cy="4679156"/>
          </a:xfrm>
          <a:prstGeom prst="rect">
            <a:avLst/>
          </a:prstGeom>
          <a:noFill/>
          <a:ln w="12700">
            <a:noFill/>
            <a:miter lim="800000"/>
            <a:headEnd/>
            <a:tailEnd/>
          </a:ln>
        </p:spPr>
        <p:txBody>
          <a:bodyPr/>
          <a:lstStyle/>
          <a:p>
            <a:pPr algn="ctr"/>
            <a:endParaRPr lang="zh-CN" altLang="en-US" sz="1050"/>
          </a:p>
        </p:txBody>
      </p:sp>
      <p:grpSp>
        <p:nvGrpSpPr>
          <p:cNvPr id="62515" name="组合 62514">
            <a:extLst>
              <a:ext uri="{FF2B5EF4-FFF2-40B4-BE49-F238E27FC236}">
                <a16:creationId xmlns:a16="http://schemas.microsoft.com/office/drawing/2014/main" id="{BBDA3651-0892-495A-B19E-C500FE58741F}"/>
              </a:ext>
            </a:extLst>
          </p:cNvPr>
          <p:cNvGrpSpPr>
            <a:grpSpLocks/>
          </p:cNvGrpSpPr>
          <p:nvPr/>
        </p:nvGrpSpPr>
        <p:grpSpPr bwMode="auto">
          <a:xfrm>
            <a:off x="5765006" y="3057525"/>
            <a:ext cx="1371600" cy="1840707"/>
            <a:chOff x="0" y="0"/>
            <a:chExt cx="1152" cy="1546"/>
          </a:xfrm>
          <a:noFill/>
        </p:grpSpPr>
        <p:sp>
          <p:nvSpPr>
            <p:cNvPr id="67635" name="文本框 62515">
              <a:extLst>
                <a:ext uri="{FF2B5EF4-FFF2-40B4-BE49-F238E27FC236}">
                  <a16:creationId xmlns:a16="http://schemas.microsoft.com/office/drawing/2014/main" id="{083C3B44-A414-4AD1-A941-0EEFF31CB563}"/>
                </a:ext>
              </a:extLst>
            </p:cNvPr>
            <p:cNvSpPr txBox="1">
              <a:spLocks noChangeArrowheads="1"/>
            </p:cNvSpPr>
            <p:nvPr/>
          </p:nvSpPr>
          <p:spPr bwMode="auto">
            <a:xfrm>
              <a:off x="192" y="1275"/>
              <a:ext cx="801" cy="2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500">
                  <a:latin typeface="Times New Roman" panose="02020603050405020304" pitchFamily="18" charset="0"/>
                </a:rPr>
                <a:t>中断返回</a:t>
              </a:r>
            </a:p>
          </p:txBody>
        </p:sp>
        <p:sp>
          <p:nvSpPr>
            <p:cNvPr id="67636" name="直接连接符 62516">
              <a:extLst>
                <a:ext uri="{FF2B5EF4-FFF2-40B4-BE49-F238E27FC236}">
                  <a16:creationId xmlns:a16="http://schemas.microsoft.com/office/drawing/2014/main" id="{970C503E-3A49-4430-95A1-8240F7E021EF}"/>
                </a:ext>
              </a:extLst>
            </p:cNvPr>
            <p:cNvSpPr>
              <a:spLocks noChangeShapeType="1"/>
            </p:cNvSpPr>
            <p:nvPr/>
          </p:nvSpPr>
          <p:spPr bwMode="auto">
            <a:xfrm>
              <a:off x="576" y="560"/>
              <a:ext cx="0" cy="85"/>
            </a:xfrm>
            <a:prstGeom prst="line">
              <a:avLst/>
            </a:prstGeom>
            <a:grpFill/>
            <a:ln w="38100">
              <a:solidFill>
                <a:schemeClr val="tx1"/>
              </a:solidFill>
              <a:round/>
              <a:headEnd/>
              <a:tailEnd type="stealth" w="med" len="sm"/>
            </a:ln>
          </p:spPr>
          <p:txBody>
            <a:bodyPr/>
            <a:lstStyle/>
            <a:p>
              <a:endParaRPr lang="zh-CN" altLang="en-US" sz="1050"/>
            </a:p>
          </p:txBody>
        </p:sp>
        <p:sp>
          <p:nvSpPr>
            <p:cNvPr id="67637" name="矩形 62517">
              <a:extLst>
                <a:ext uri="{FF2B5EF4-FFF2-40B4-BE49-F238E27FC236}">
                  <a16:creationId xmlns:a16="http://schemas.microsoft.com/office/drawing/2014/main" id="{DF5DBD98-CBA4-4CF0-9C15-D31C72A3C987}"/>
                </a:ext>
              </a:extLst>
            </p:cNvPr>
            <p:cNvSpPr>
              <a:spLocks noChangeArrowheads="1"/>
            </p:cNvSpPr>
            <p:nvPr/>
          </p:nvSpPr>
          <p:spPr bwMode="auto">
            <a:xfrm>
              <a:off x="0" y="0"/>
              <a:ext cx="1152" cy="257"/>
            </a:xfrm>
            <a:prstGeom prst="rect">
              <a:avLst/>
            </a:prstGeom>
            <a:grp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保护现场</a:t>
              </a:r>
            </a:p>
          </p:txBody>
        </p:sp>
        <p:sp>
          <p:nvSpPr>
            <p:cNvPr id="67638" name="矩形 62518">
              <a:extLst>
                <a:ext uri="{FF2B5EF4-FFF2-40B4-BE49-F238E27FC236}">
                  <a16:creationId xmlns:a16="http://schemas.microsoft.com/office/drawing/2014/main" id="{DF8FC517-B354-48E4-A681-F0829274E8CA}"/>
                </a:ext>
              </a:extLst>
            </p:cNvPr>
            <p:cNvSpPr>
              <a:spLocks noChangeArrowheads="1"/>
            </p:cNvSpPr>
            <p:nvPr/>
          </p:nvSpPr>
          <p:spPr bwMode="auto">
            <a:xfrm>
              <a:off x="0" y="634"/>
              <a:ext cx="1152" cy="257"/>
            </a:xfrm>
            <a:prstGeom prst="rect">
              <a:avLst/>
            </a:prstGeom>
            <a:grpFill/>
            <a:ln w="28575">
              <a:solidFill>
                <a:schemeClr val="tx1"/>
              </a:solidFill>
              <a:miter lim="800000"/>
              <a:headEnd/>
              <a:tailEnd/>
            </a:ln>
          </p:spPr>
          <p:txBody>
            <a:bodyPr wrap="none" anchor="ctr"/>
            <a:lstStyle/>
            <a:p>
              <a:pPr algn="ctr"/>
              <a:r>
                <a:rPr lang="zh-CN" altLang="en-US" sz="1500">
                  <a:latin typeface="Times New Roman" panose="02020603050405020304" pitchFamily="18" charset="0"/>
                </a:rPr>
                <a:t>设备服务</a:t>
              </a:r>
            </a:p>
          </p:txBody>
        </p:sp>
        <p:sp>
          <p:nvSpPr>
            <p:cNvPr id="67639" name="矩形 62519">
              <a:extLst>
                <a:ext uri="{FF2B5EF4-FFF2-40B4-BE49-F238E27FC236}">
                  <a16:creationId xmlns:a16="http://schemas.microsoft.com/office/drawing/2014/main" id="{30F33501-815C-49FD-A867-ABE6E9AFE982}"/>
                </a:ext>
              </a:extLst>
            </p:cNvPr>
            <p:cNvSpPr>
              <a:spLocks noChangeArrowheads="1"/>
            </p:cNvSpPr>
            <p:nvPr/>
          </p:nvSpPr>
          <p:spPr bwMode="auto">
            <a:xfrm>
              <a:off x="0" y="968"/>
              <a:ext cx="1152" cy="257"/>
            </a:xfrm>
            <a:prstGeom prst="rect">
              <a:avLst/>
            </a:prstGeom>
            <a:grp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恢复现场</a:t>
              </a:r>
            </a:p>
          </p:txBody>
        </p:sp>
        <p:sp>
          <p:nvSpPr>
            <p:cNvPr id="67640" name="矩形 62520">
              <a:extLst>
                <a:ext uri="{FF2B5EF4-FFF2-40B4-BE49-F238E27FC236}">
                  <a16:creationId xmlns:a16="http://schemas.microsoft.com/office/drawing/2014/main" id="{464413BC-6E49-4C7A-959B-436121D5611C}"/>
                </a:ext>
              </a:extLst>
            </p:cNvPr>
            <p:cNvSpPr>
              <a:spLocks noChangeArrowheads="1"/>
            </p:cNvSpPr>
            <p:nvPr/>
          </p:nvSpPr>
          <p:spPr bwMode="auto">
            <a:xfrm>
              <a:off x="0" y="1303"/>
              <a:ext cx="1152" cy="216"/>
            </a:xfrm>
            <a:prstGeom prst="rect">
              <a:avLst/>
            </a:prstGeom>
            <a:grpFill/>
            <a:ln w="28575">
              <a:solidFill>
                <a:schemeClr val="tx1"/>
              </a:solidFill>
              <a:miter lim="800000"/>
              <a:headEnd/>
              <a:tailEnd/>
            </a:ln>
          </p:spPr>
          <p:txBody>
            <a:bodyPr/>
            <a:lstStyle/>
            <a:p>
              <a:pPr algn="ctr"/>
              <a:endParaRPr lang="zh-CN" altLang="en-US" sz="1050"/>
            </a:p>
          </p:txBody>
        </p:sp>
        <p:sp>
          <p:nvSpPr>
            <p:cNvPr id="67641" name="文本框 62521">
              <a:extLst>
                <a:ext uri="{FF2B5EF4-FFF2-40B4-BE49-F238E27FC236}">
                  <a16:creationId xmlns:a16="http://schemas.microsoft.com/office/drawing/2014/main" id="{40442745-09E5-4539-9550-1965B74A1819}"/>
                </a:ext>
              </a:extLst>
            </p:cNvPr>
            <p:cNvSpPr txBox="1">
              <a:spLocks noChangeArrowheads="1"/>
            </p:cNvSpPr>
            <p:nvPr/>
          </p:nvSpPr>
          <p:spPr bwMode="auto">
            <a:xfrm>
              <a:off x="313" y="315"/>
              <a:ext cx="640" cy="2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500">
                  <a:latin typeface="Times New Roman" panose="02020603050405020304" pitchFamily="18" charset="0"/>
                </a:rPr>
                <a:t>开中断</a:t>
              </a:r>
            </a:p>
          </p:txBody>
        </p:sp>
        <p:sp>
          <p:nvSpPr>
            <p:cNvPr id="67642" name="矩形 62522">
              <a:extLst>
                <a:ext uri="{FF2B5EF4-FFF2-40B4-BE49-F238E27FC236}">
                  <a16:creationId xmlns:a16="http://schemas.microsoft.com/office/drawing/2014/main" id="{A7134501-C03E-4E45-8492-A7AFA0C48065}"/>
                </a:ext>
              </a:extLst>
            </p:cNvPr>
            <p:cNvSpPr>
              <a:spLocks noChangeArrowheads="1"/>
            </p:cNvSpPr>
            <p:nvPr/>
          </p:nvSpPr>
          <p:spPr bwMode="auto">
            <a:xfrm>
              <a:off x="0" y="331"/>
              <a:ext cx="1152" cy="214"/>
            </a:xfrm>
            <a:prstGeom prst="rect">
              <a:avLst/>
            </a:prstGeom>
            <a:grpFill/>
            <a:ln w="28575">
              <a:solidFill>
                <a:schemeClr val="tx1"/>
              </a:solidFill>
              <a:miter lim="800000"/>
              <a:headEnd/>
              <a:tailEnd/>
            </a:ln>
          </p:spPr>
          <p:txBody>
            <a:bodyPr/>
            <a:lstStyle/>
            <a:p>
              <a:pPr algn="ctr"/>
              <a:endParaRPr lang="zh-CN" altLang="en-US" sz="1050"/>
            </a:p>
          </p:txBody>
        </p:sp>
        <p:sp>
          <p:nvSpPr>
            <p:cNvPr id="67643" name="直接连接符 62523">
              <a:extLst>
                <a:ext uri="{FF2B5EF4-FFF2-40B4-BE49-F238E27FC236}">
                  <a16:creationId xmlns:a16="http://schemas.microsoft.com/office/drawing/2014/main" id="{A9360741-A868-48D0-92ED-42697B34A08D}"/>
                </a:ext>
              </a:extLst>
            </p:cNvPr>
            <p:cNvSpPr>
              <a:spLocks noChangeShapeType="1"/>
            </p:cNvSpPr>
            <p:nvPr/>
          </p:nvSpPr>
          <p:spPr bwMode="auto">
            <a:xfrm>
              <a:off x="576" y="261"/>
              <a:ext cx="0" cy="85"/>
            </a:xfrm>
            <a:prstGeom prst="line">
              <a:avLst/>
            </a:prstGeom>
            <a:grpFill/>
            <a:ln w="38100">
              <a:solidFill>
                <a:schemeClr val="tx1"/>
              </a:solidFill>
              <a:round/>
              <a:headEnd/>
              <a:tailEnd type="stealth" w="med" len="sm"/>
            </a:ln>
          </p:spPr>
          <p:txBody>
            <a:bodyPr/>
            <a:lstStyle/>
            <a:p>
              <a:endParaRPr lang="zh-CN" altLang="en-US" sz="1050"/>
            </a:p>
          </p:txBody>
        </p:sp>
        <p:sp>
          <p:nvSpPr>
            <p:cNvPr id="67644" name="直接连接符 62524">
              <a:extLst>
                <a:ext uri="{FF2B5EF4-FFF2-40B4-BE49-F238E27FC236}">
                  <a16:creationId xmlns:a16="http://schemas.microsoft.com/office/drawing/2014/main" id="{29485801-1C73-4F1E-8BF5-CC2A94DD6210}"/>
                </a:ext>
              </a:extLst>
            </p:cNvPr>
            <p:cNvSpPr>
              <a:spLocks noChangeShapeType="1"/>
            </p:cNvSpPr>
            <p:nvPr/>
          </p:nvSpPr>
          <p:spPr bwMode="auto">
            <a:xfrm>
              <a:off x="576" y="883"/>
              <a:ext cx="0" cy="86"/>
            </a:xfrm>
            <a:prstGeom prst="line">
              <a:avLst/>
            </a:prstGeom>
            <a:grpFill/>
            <a:ln w="38100">
              <a:solidFill>
                <a:schemeClr val="tx1"/>
              </a:solidFill>
              <a:round/>
              <a:headEnd/>
              <a:tailEnd type="stealth" w="med" len="sm"/>
            </a:ln>
          </p:spPr>
          <p:txBody>
            <a:bodyPr/>
            <a:lstStyle/>
            <a:p>
              <a:endParaRPr lang="zh-CN" altLang="en-US" sz="1050"/>
            </a:p>
          </p:txBody>
        </p:sp>
        <p:sp>
          <p:nvSpPr>
            <p:cNvPr id="67645" name="直接连接符 62525">
              <a:extLst>
                <a:ext uri="{FF2B5EF4-FFF2-40B4-BE49-F238E27FC236}">
                  <a16:creationId xmlns:a16="http://schemas.microsoft.com/office/drawing/2014/main" id="{032F95CC-E797-435F-B3A1-6019E7016E52}"/>
                </a:ext>
              </a:extLst>
            </p:cNvPr>
            <p:cNvSpPr>
              <a:spLocks noChangeShapeType="1"/>
            </p:cNvSpPr>
            <p:nvPr/>
          </p:nvSpPr>
          <p:spPr bwMode="auto">
            <a:xfrm>
              <a:off x="576" y="1226"/>
              <a:ext cx="0" cy="85"/>
            </a:xfrm>
            <a:prstGeom prst="line">
              <a:avLst/>
            </a:prstGeom>
            <a:grpFill/>
            <a:ln w="38100">
              <a:solidFill>
                <a:schemeClr val="tx1"/>
              </a:solidFill>
              <a:round/>
              <a:headEnd/>
              <a:tailEnd type="stealth" w="med" len="sm"/>
            </a:ln>
          </p:spPr>
          <p:txBody>
            <a:bodyPr/>
            <a:lstStyle/>
            <a:p>
              <a:endParaRPr lang="zh-CN" altLang="en-US" sz="1050"/>
            </a:p>
          </p:txBody>
        </p:sp>
      </p:grpSp>
      <p:grpSp>
        <p:nvGrpSpPr>
          <p:cNvPr id="62528" name="组合 62527">
            <a:extLst>
              <a:ext uri="{FF2B5EF4-FFF2-40B4-BE49-F238E27FC236}">
                <a16:creationId xmlns:a16="http://schemas.microsoft.com/office/drawing/2014/main" id="{982321C0-A1A2-4A93-B241-39545C310C81}"/>
              </a:ext>
            </a:extLst>
          </p:cNvPr>
          <p:cNvGrpSpPr>
            <a:grpSpLocks/>
          </p:cNvGrpSpPr>
          <p:nvPr/>
        </p:nvGrpSpPr>
        <p:grpSpPr bwMode="auto">
          <a:xfrm>
            <a:off x="5711429" y="450057"/>
            <a:ext cx="1371600" cy="1041797"/>
            <a:chOff x="0" y="0"/>
            <a:chExt cx="1152" cy="875"/>
          </a:xfrm>
          <a:noFill/>
        </p:grpSpPr>
        <p:sp>
          <p:nvSpPr>
            <p:cNvPr id="67648" name="矩形 62528">
              <a:extLst>
                <a:ext uri="{FF2B5EF4-FFF2-40B4-BE49-F238E27FC236}">
                  <a16:creationId xmlns:a16="http://schemas.microsoft.com/office/drawing/2014/main" id="{81E6864D-7AA3-49FA-A61F-2D9CAA601CBB}"/>
                </a:ext>
              </a:extLst>
            </p:cNvPr>
            <p:cNvSpPr>
              <a:spLocks noChangeArrowheads="1"/>
            </p:cNvSpPr>
            <p:nvPr/>
          </p:nvSpPr>
          <p:spPr bwMode="auto">
            <a:xfrm>
              <a:off x="0" y="147"/>
              <a:ext cx="1152" cy="257"/>
            </a:xfrm>
            <a:prstGeom prst="rect">
              <a:avLst/>
            </a:prstGeom>
            <a:grpFill/>
            <a:ln w="28575">
              <a:solidFill>
                <a:schemeClr val="tx1"/>
              </a:solidFill>
              <a:miter lim="800000"/>
              <a:headEnd/>
              <a:tailEnd/>
            </a:ln>
          </p:spPr>
          <p:txBody>
            <a:bodyPr wrap="none" anchor="ctr"/>
            <a:lstStyle/>
            <a:p>
              <a:pPr algn="ctr"/>
              <a:r>
                <a:rPr lang="zh-CN" altLang="en-US" sz="1500" dirty="0">
                  <a:latin typeface="Times New Roman" panose="02020603050405020304" pitchFamily="18" charset="0"/>
                </a:rPr>
                <a:t>取指令</a:t>
              </a:r>
            </a:p>
          </p:txBody>
        </p:sp>
        <p:sp>
          <p:nvSpPr>
            <p:cNvPr id="67649" name="矩形 62529">
              <a:extLst>
                <a:ext uri="{FF2B5EF4-FFF2-40B4-BE49-F238E27FC236}">
                  <a16:creationId xmlns:a16="http://schemas.microsoft.com/office/drawing/2014/main" id="{D1D5AC26-287D-489C-B17A-936389C21FF5}"/>
                </a:ext>
              </a:extLst>
            </p:cNvPr>
            <p:cNvSpPr>
              <a:spLocks noChangeArrowheads="1"/>
            </p:cNvSpPr>
            <p:nvPr/>
          </p:nvSpPr>
          <p:spPr bwMode="auto">
            <a:xfrm>
              <a:off x="0" y="513"/>
              <a:ext cx="1152" cy="257"/>
            </a:xfrm>
            <a:prstGeom prst="rect">
              <a:avLst/>
            </a:prstGeom>
            <a:grpFill/>
            <a:ln w="28575">
              <a:solidFill>
                <a:schemeClr val="tx1"/>
              </a:solidFill>
              <a:miter lim="800000"/>
              <a:headEnd/>
              <a:tailEnd/>
            </a:ln>
          </p:spPr>
          <p:txBody>
            <a:bodyPr wrap="none" anchor="ctr"/>
            <a:lstStyle/>
            <a:p>
              <a:pPr algn="ctr"/>
              <a:r>
                <a:rPr lang="zh-CN" altLang="en-US" sz="1500">
                  <a:latin typeface="Times New Roman" panose="02020603050405020304" pitchFamily="18" charset="0"/>
                </a:rPr>
                <a:t>执行指令</a:t>
              </a:r>
            </a:p>
          </p:txBody>
        </p:sp>
        <p:sp>
          <p:nvSpPr>
            <p:cNvPr id="67650" name="直接连接符 62530">
              <a:extLst>
                <a:ext uri="{FF2B5EF4-FFF2-40B4-BE49-F238E27FC236}">
                  <a16:creationId xmlns:a16="http://schemas.microsoft.com/office/drawing/2014/main" id="{AB680ADE-A3CE-43B4-B541-BC03DB0E95D6}"/>
                </a:ext>
              </a:extLst>
            </p:cNvPr>
            <p:cNvSpPr>
              <a:spLocks noChangeShapeType="1"/>
            </p:cNvSpPr>
            <p:nvPr/>
          </p:nvSpPr>
          <p:spPr bwMode="auto">
            <a:xfrm>
              <a:off x="576" y="770"/>
              <a:ext cx="0" cy="105"/>
            </a:xfrm>
            <a:prstGeom prst="line">
              <a:avLst/>
            </a:prstGeom>
            <a:grpFill/>
            <a:ln w="38100">
              <a:solidFill>
                <a:schemeClr val="tx1"/>
              </a:solidFill>
              <a:round/>
              <a:headEnd/>
              <a:tailEnd type="stealth" w="med" len="sm"/>
            </a:ln>
          </p:spPr>
          <p:txBody>
            <a:bodyPr/>
            <a:lstStyle/>
            <a:p>
              <a:endParaRPr lang="zh-CN" altLang="en-US" sz="1050"/>
            </a:p>
          </p:txBody>
        </p:sp>
        <p:sp>
          <p:nvSpPr>
            <p:cNvPr id="67651" name="直接连接符 62531">
              <a:extLst>
                <a:ext uri="{FF2B5EF4-FFF2-40B4-BE49-F238E27FC236}">
                  <a16:creationId xmlns:a16="http://schemas.microsoft.com/office/drawing/2014/main" id="{DF961AC3-C324-4410-90F5-EF799B65F1BB}"/>
                </a:ext>
              </a:extLst>
            </p:cNvPr>
            <p:cNvSpPr>
              <a:spLocks noChangeShapeType="1"/>
            </p:cNvSpPr>
            <p:nvPr/>
          </p:nvSpPr>
          <p:spPr bwMode="auto">
            <a:xfrm>
              <a:off x="576" y="404"/>
              <a:ext cx="0" cy="105"/>
            </a:xfrm>
            <a:prstGeom prst="line">
              <a:avLst/>
            </a:prstGeom>
            <a:grpFill/>
            <a:ln w="38100">
              <a:solidFill>
                <a:schemeClr val="tx1"/>
              </a:solidFill>
              <a:round/>
              <a:headEnd/>
              <a:tailEnd type="stealth" w="med" len="sm"/>
            </a:ln>
          </p:spPr>
          <p:txBody>
            <a:bodyPr/>
            <a:lstStyle/>
            <a:p>
              <a:endParaRPr lang="zh-CN" altLang="en-US" sz="1050"/>
            </a:p>
          </p:txBody>
        </p:sp>
        <p:sp>
          <p:nvSpPr>
            <p:cNvPr id="67652" name="任意多边形 62532">
              <a:extLst>
                <a:ext uri="{FF2B5EF4-FFF2-40B4-BE49-F238E27FC236}">
                  <a16:creationId xmlns:a16="http://schemas.microsoft.com/office/drawing/2014/main" id="{48F5D13A-84EE-435E-B299-299715709351}"/>
                </a:ext>
              </a:extLst>
            </p:cNvPr>
            <p:cNvSpPr>
              <a:spLocks noChangeArrowheads="1"/>
            </p:cNvSpPr>
            <p:nvPr/>
          </p:nvSpPr>
          <p:spPr bwMode="auto">
            <a:xfrm>
              <a:off x="576" y="0"/>
              <a:ext cx="1" cy="147"/>
            </a:xfrm>
            <a:custGeom>
              <a:avLst/>
              <a:gdLst>
                <a:gd name="T0" fmla="*/ 0 w 1"/>
                <a:gd name="T1" fmla="*/ 0 h 147"/>
                <a:gd name="T2" fmla="*/ 0 w 1"/>
                <a:gd name="T3" fmla="*/ 147 h 147"/>
              </a:gdLst>
              <a:ahLst/>
              <a:cxnLst>
                <a:cxn ang="0">
                  <a:pos x="T0" y="T1"/>
                </a:cxn>
                <a:cxn ang="0">
                  <a:pos x="T2" y="T3"/>
                </a:cxn>
              </a:cxnLst>
              <a:rect l="0" t="0" r="r" b="b"/>
              <a:pathLst>
                <a:path w="1" h="147">
                  <a:moveTo>
                    <a:pt x="0" y="0"/>
                  </a:moveTo>
                  <a:lnTo>
                    <a:pt x="0" y="147"/>
                  </a:lnTo>
                </a:path>
              </a:pathLst>
            </a:custGeom>
            <a:grpFill/>
            <a:ln w="38100">
              <a:solidFill>
                <a:schemeClr val="tx1"/>
              </a:solidFill>
              <a:round/>
              <a:headEnd/>
              <a:tailEnd type="stealth" w="med" len="sm"/>
            </a:ln>
          </p:spPr>
          <p:txBody>
            <a:bodyPr/>
            <a:lstStyle/>
            <a:p>
              <a:endParaRPr lang="zh-CN" altLang="en-US" sz="1050"/>
            </a:p>
          </p:txBody>
        </p:sp>
      </p:grpSp>
      <p:grpSp>
        <p:nvGrpSpPr>
          <p:cNvPr id="62534" name="组合 62533">
            <a:extLst>
              <a:ext uri="{FF2B5EF4-FFF2-40B4-BE49-F238E27FC236}">
                <a16:creationId xmlns:a16="http://schemas.microsoft.com/office/drawing/2014/main" id="{D57D7709-8994-4FD0-833C-552535E217B1}"/>
              </a:ext>
            </a:extLst>
          </p:cNvPr>
          <p:cNvGrpSpPr>
            <a:grpSpLocks/>
          </p:cNvGrpSpPr>
          <p:nvPr/>
        </p:nvGrpSpPr>
        <p:grpSpPr bwMode="auto">
          <a:xfrm>
            <a:off x="5772150" y="1496616"/>
            <a:ext cx="1257300" cy="407194"/>
            <a:chOff x="0" y="0"/>
            <a:chExt cx="1056" cy="342"/>
          </a:xfrm>
          <a:noFill/>
        </p:grpSpPr>
        <p:sp>
          <p:nvSpPr>
            <p:cNvPr id="67654" name="文本框 62534">
              <a:extLst>
                <a:ext uri="{FF2B5EF4-FFF2-40B4-BE49-F238E27FC236}">
                  <a16:creationId xmlns:a16="http://schemas.microsoft.com/office/drawing/2014/main" id="{93226928-7143-47A5-B8EB-F7D28A47D117}"/>
                </a:ext>
              </a:extLst>
            </p:cNvPr>
            <p:cNvSpPr txBox="1">
              <a:spLocks noChangeArrowheads="1"/>
            </p:cNvSpPr>
            <p:nvPr/>
          </p:nvSpPr>
          <p:spPr bwMode="auto">
            <a:xfrm>
              <a:off x="182" y="41"/>
              <a:ext cx="801" cy="271"/>
            </a:xfrm>
            <a:prstGeom prst="rect">
              <a:avLst/>
            </a:prstGeom>
            <a:grpFill/>
            <a:ln w="9525">
              <a:noFill/>
              <a:miter lim="800000"/>
              <a:headEnd/>
              <a:tailEnd/>
            </a:ln>
          </p:spPr>
          <p:txBody>
            <a:bodyPr wrap="none">
              <a:spAutoFit/>
            </a:bodyPr>
            <a:lstStyle/>
            <a:p>
              <a:r>
                <a:rPr lang="zh-CN" altLang="en-US" sz="1500" dirty="0">
                  <a:latin typeface="Times New Roman" panose="02020603050405020304" pitchFamily="18" charset="0"/>
                </a:rPr>
                <a:t>中断否？</a:t>
              </a:r>
            </a:p>
          </p:txBody>
        </p:sp>
        <p:sp>
          <p:nvSpPr>
            <p:cNvPr id="67655" name="菱形 62535">
              <a:extLst>
                <a:ext uri="{FF2B5EF4-FFF2-40B4-BE49-F238E27FC236}">
                  <a16:creationId xmlns:a16="http://schemas.microsoft.com/office/drawing/2014/main" id="{E69C2E06-DC70-436F-8B64-CF9C7A09BC90}"/>
                </a:ext>
              </a:extLst>
            </p:cNvPr>
            <p:cNvSpPr>
              <a:spLocks noChangeArrowheads="1"/>
            </p:cNvSpPr>
            <p:nvPr/>
          </p:nvSpPr>
          <p:spPr bwMode="auto">
            <a:xfrm>
              <a:off x="0" y="0"/>
              <a:ext cx="1056" cy="342"/>
            </a:xfrm>
            <a:prstGeom prst="diamond">
              <a:avLst/>
            </a:prstGeom>
            <a:grpFill/>
            <a:ln w="28575">
              <a:solidFill>
                <a:schemeClr val="tx1"/>
              </a:solidFill>
              <a:miter lim="800000"/>
              <a:headEnd/>
              <a:tailEnd/>
            </a:ln>
          </p:spPr>
          <p:txBody>
            <a:bodyPr/>
            <a:lstStyle/>
            <a:p>
              <a:pPr algn="ctr"/>
              <a:endParaRPr lang="zh-CN" altLang="en-US" sz="1050"/>
            </a:p>
          </p:txBody>
        </p:sp>
      </p:grpSp>
      <p:grpSp>
        <p:nvGrpSpPr>
          <p:cNvPr id="62537" name="组合 62536">
            <a:extLst>
              <a:ext uri="{FF2B5EF4-FFF2-40B4-BE49-F238E27FC236}">
                <a16:creationId xmlns:a16="http://schemas.microsoft.com/office/drawing/2014/main" id="{CA066D00-8CD0-499D-B803-43F87309D991}"/>
              </a:ext>
            </a:extLst>
          </p:cNvPr>
          <p:cNvGrpSpPr>
            <a:grpSpLocks/>
          </p:cNvGrpSpPr>
          <p:nvPr/>
        </p:nvGrpSpPr>
        <p:grpSpPr bwMode="auto">
          <a:xfrm>
            <a:off x="6396038" y="500063"/>
            <a:ext cx="1200150" cy="1225153"/>
            <a:chOff x="0" y="0"/>
            <a:chExt cx="1008" cy="1029"/>
          </a:xfrm>
        </p:grpSpPr>
        <p:sp>
          <p:nvSpPr>
            <p:cNvPr id="67657" name="文本框 62537">
              <a:extLst>
                <a:ext uri="{FF2B5EF4-FFF2-40B4-BE49-F238E27FC236}">
                  <a16:creationId xmlns:a16="http://schemas.microsoft.com/office/drawing/2014/main" id="{DBD125E7-C6AB-4730-B5E6-8BC628277425}"/>
                </a:ext>
              </a:extLst>
            </p:cNvPr>
            <p:cNvSpPr txBox="1">
              <a:spLocks noChangeArrowheads="1"/>
            </p:cNvSpPr>
            <p:nvPr/>
          </p:nvSpPr>
          <p:spPr bwMode="auto">
            <a:xfrm>
              <a:off x="528" y="777"/>
              <a:ext cx="3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350">
                  <a:latin typeface="Times New Roman" panose="02020603050405020304" pitchFamily="18" charset="0"/>
                </a:rPr>
                <a:t>否</a:t>
              </a:r>
            </a:p>
          </p:txBody>
        </p:sp>
        <p:sp>
          <p:nvSpPr>
            <p:cNvPr id="67658" name="任意多边形 62538">
              <a:extLst>
                <a:ext uri="{FF2B5EF4-FFF2-40B4-BE49-F238E27FC236}">
                  <a16:creationId xmlns:a16="http://schemas.microsoft.com/office/drawing/2014/main" id="{2492851A-EC80-4DDE-9B04-2B572132CD5D}"/>
                </a:ext>
              </a:extLst>
            </p:cNvPr>
            <p:cNvSpPr>
              <a:spLocks noChangeArrowheads="1"/>
            </p:cNvSpPr>
            <p:nvPr/>
          </p:nvSpPr>
          <p:spPr bwMode="auto">
            <a:xfrm>
              <a:off x="0" y="0"/>
              <a:ext cx="1008" cy="1008"/>
            </a:xfrm>
            <a:custGeom>
              <a:avLst/>
              <a:gdLst>
                <a:gd name="T0" fmla="*/ 528 w 1008"/>
                <a:gd name="T1" fmla="*/ 1008 h 1008"/>
                <a:gd name="T2" fmla="*/ 1008 w 1008"/>
                <a:gd name="T3" fmla="*/ 1008 h 1008"/>
                <a:gd name="T4" fmla="*/ 1008 w 1008"/>
                <a:gd name="T5" fmla="*/ 0 h 1008"/>
                <a:gd name="T6" fmla="*/ 0 w 1008"/>
                <a:gd name="T7" fmla="*/ 0 h 1008"/>
              </a:gdLst>
              <a:ahLst/>
              <a:cxnLst>
                <a:cxn ang="0">
                  <a:pos x="T0" y="T1"/>
                </a:cxn>
                <a:cxn ang="0">
                  <a:pos x="T2" y="T3"/>
                </a:cxn>
                <a:cxn ang="0">
                  <a:pos x="T4" y="T5"/>
                </a:cxn>
                <a:cxn ang="0">
                  <a:pos x="T6" y="T7"/>
                </a:cxn>
              </a:cxnLst>
              <a:rect l="0" t="0" r="r" b="b"/>
              <a:pathLst>
                <a:path w="1008" h="1008">
                  <a:moveTo>
                    <a:pt x="528" y="1008"/>
                  </a:moveTo>
                  <a:lnTo>
                    <a:pt x="1008" y="1008"/>
                  </a:lnTo>
                  <a:lnTo>
                    <a:pt x="1008" y="0"/>
                  </a:lnTo>
                  <a:lnTo>
                    <a:pt x="0" y="0"/>
                  </a:lnTo>
                </a:path>
              </a:pathLst>
            </a:custGeom>
            <a:noFill/>
            <a:ln w="38100">
              <a:solidFill>
                <a:schemeClr val="tx1"/>
              </a:solidFill>
              <a:round/>
              <a:headEnd/>
              <a:tailEnd type="stealth" w="med" len="sm"/>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grpSp>
      <p:grpSp>
        <p:nvGrpSpPr>
          <p:cNvPr id="62540" name="组合 62539">
            <a:extLst>
              <a:ext uri="{FF2B5EF4-FFF2-40B4-BE49-F238E27FC236}">
                <a16:creationId xmlns:a16="http://schemas.microsoft.com/office/drawing/2014/main" id="{FEA8ED51-DADA-4102-B5AB-1A0CB3CF8D64}"/>
              </a:ext>
            </a:extLst>
          </p:cNvPr>
          <p:cNvGrpSpPr>
            <a:grpSpLocks/>
          </p:cNvGrpSpPr>
          <p:nvPr/>
        </p:nvGrpSpPr>
        <p:grpSpPr bwMode="auto">
          <a:xfrm>
            <a:off x="5824538" y="2010966"/>
            <a:ext cx="1348979" cy="946547"/>
            <a:chOff x="0" y="0"/>
            <a:chExt cx="1133" cy="795"/>
          </a:xfrm>
        </p:grpSpPr>
        <p:sp>
          <p:nvSpPr>
            <p:cNvPr id="67660" name="文本框 62540">
              <a:extLst>
                <a:ext uri="{FF2B5EF4-FFF2-40B4-BE49-F238E27FC236}">
                  <a16:creationId xmlns:a16="http://schemas.microsoft.com/office/drawing/2014/main" id="{A6D79938-79C4-4E13-8E05-4F15A0B5C1CB}"/>
                </a:ext>
              </a:extLst>
            </p:cNvPr>
            <p:cNvSpPr txBox="1">
              <a:spLocks noChangeArrowheads="1"/>
            </p:cNvSpPr>
            <p:nvPr/>
          </p:nvSpPr>
          <p:spPr bwMode="auto">
            <a:xfrm>
              <a:off x="0" y="0"/>
              <a:ext cx="1133" cy="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500" dirty="0">
                  <a:latin typeface="Times New Roman" panose="02020603050405020304" pitchFamily="18" charset="0"/>
                </a:rPr>
                <a:t>    </a:t>
              </a:r>
              <a:r>
                <a:rPr lang="zh-CN" altLang="en-US" sz="1350" dirty="0">
                  <a:latin typeface="Times New Roman" panose="02020603050405020304" pitchFamily="18" charset="0"/>
                </a:rPr>
                <a:t>中断响应</a:t>
              </a:r>
            </a:p>
            <a:p>
              <a:r>
                <a:rPr lang="zh-CN" altLang="en-US" sz="1350" dirty="0">
                  <a:latin typeface="Times New Roman" panose="02020603050405020304" pitchFamily="18" charset="0"/>
                </a:rPr>
                <a:t> 程序断点进栈</a:t>
              </a:r>
            </a:p>
            <a:p>
              <a:r>
                <a:rPr lang="zh-CN" altLang="en-US" sz="1350" dirty="0">
                  <a:latin typeface="Times New Roman" panose="02020603050405020304" pitchFamily="18" charset="0"/>
                </a:rPr>
                <a:t>      关中断</a:t>
              </a:r>
            </a:p>
            <a:p>
              <a:r>
                <a:rPr lang="zh-CN" altLang="en-US" sz="1350" dirty="0">
                  <a:latin typeface="Times New Roman" panose="02020603050405020304" pitchFamily="18" charset="0"/>
                </a:rPr>
                <a:t>向量地址      </a:t>
              </a:r>
              <a:r>
                <a:rPr lang="en-US" altLang="zh-CN" sz="1350" dirty="0">
                  <a:solidFill>
                    <a:srgbClr val="FF0000"/>
                  </a:solidFill>
                  <a:latin typeface="Times New Roman" panose="02020603050405020304" pitchFamily="18" charset="0"/>
                </a:rPr>
                <a:t>PC</a:t>
              </a:r>
            </a:p>
          </p:txBody>
        </p:sp>
        <p:sp>
          <p:nvSpPr>
            <p:cNvPr id="67661" name="直接连接符 62541">
              <a:extLst>
                <a:ext uri="{FF2B5EF4-FFF2-40B4-BE49-F238E27FC236}">
                  <a16:creationId xmlns:a16="http://schemas.microsoft.com/office/drawing/2014/main" id="{F9A71890-61C9-4953-9394-8BD27A7E27B7}"/>
                </a:ext>
              </a:extLst>
            </p:cNvPr>
            <p:cNvSpPr>
              <a:spLocks noChangeShapeType="1"/>
            </p:cNvSpPr>
            <p:nvPr/>
          </p:nvSpPr>
          <p:spPr bwMode="auto">
            <a:xfrm>
              <a:off x="672" y="651"/>
              <a:ext cx="141" cy="0"/>
            </a:xfrm>
            <a:prstGeom prst="line">
              <a:avLst/>
            </a:prstGeom>
            <a:noFill/>
            <a:ln w="9525">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62543" name="组合 62542">
            <a:extLst>
              <a:ext uri="{FF2B5EF4-FFF2-40B4-BE49-F238E27FC236}">
                <a16:creationId xmlns:a16="http://schemas.microsoft.com/office/drawing/2014/main" id="{8C54B563-C939-4E5B-81B6-AA88C5E06379}"/>
              </a:ext>
            </a:extLst>
          </p:cNvPr>
          <p:cNvGrpSpPr>
            <a:grpSpLocks/>
          </p:cNvGrpSpPr>
          <p:nvPr/>
        </p:nvGrpSpPr>
        <p:grpSpPr bwMode="auto">
          <a:xfrm>
            <a:off x="5261372" y="1768079"/>
            <a:ext cx="1856184" cy="1275159"/>
            <a:chOff x="-41" y="0"/>
            <a:chExt cx="1559" cy="1071"/>
          </a:xfrm>
        </p:grpSpPr>
        <p:sp>
          <p:nvSpPr>
            <p:cNvPr id="67663" name="直接连接符 62543">
              <a:extLst>
                <a:ext uri="{FF2B5EF4-FFF2-40B4-BE49-F238E27FC236}">
                  <a16:creationId xmlns:a16="http://schemas.microsoft.com/office/drawing/2014/main" id="{B48A592C-25E0-4129-A14A-E8CEB9F18FC2}"/>
                </a:ext>
              </a:extLst>
            </p:cNvPr>
            <p:cNvSpPr>
              <a:spLocks noChangeShapeType="1"/>
            </p:cNvSpPr>
            <p:nvPr/>
          </p:nvSpPr>
          <p:spPr bwMode="auto">
            <a:xfrm>
              <a:off x="932" y="945"/>
              <a:ext cx="0" cy="12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grpSp>
          <p:nvGrpSpPr>
            <p:cNvPr id="67664" name="组合 62544">
              <a:extLst>
                <a:ext uri="{FF2B5EF4-FFF2-40B4-BE49-F238E27FC236}">
                  <a16:creationId xmlns:a16="http://schemas.microsoft.com/office/drawing/2014/main" id="{12FCE7A7-1328-49CD-BE3D-835AD89C8017}"/>
                </a:ext>
              </a:extLst>
            </p:cNvPr>
            <p:cNvGrpSpPr>
              <a:grpSpLocks/>
            </p:cNvGrpSpPr>
            <p:nvPr/>
          </p:nvGrpSpPr>
          <p:grpSpPr bwMode="auto">
            <a:xfrm>
              <a:off x="-41" y="0"/>
              <a:ext cx="1559" cy="1006"/>
              <a:chOff x="-41" y="0"/>
              <a:chExt cx="1559" cy="1006"/>
            </a:xfrm>
          </p:grpSpPr>
          <p:sp>
            <p:nvSpPr>
              <p:cNvPr id="67665" name="矩形 62545">
                <a:extLst>
                  <a:ext uri="{FF2B5EF4-FFF2-40B4-BE49-F238E27FC236}">
                    <a16:creationId xmlns:a16="http://schemas.microsoft.com/office/drawing/2014/main" id="{53314AEA-8EB7-4150-B901-68943EDF6191}"/>
                  </a:ext>
                </a:extLst>
              </p:cNvPr>
              <p:cNvSpPr>
                <a:spLocks noChangeArrowheads="1"/>
              </p:cNvSpPr>
              <p:nvPr/>
            </p:nvSpPr>
            <p:spPr bwMode="auto">
              <a:xfrm>
                <a:off x="366" y="225"/>
                <a:ext cx="1152" cy="7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1050"/>
              </a:p>
            </p:txBody>
          </p:sp>
          <p:sp>
            <p:nvSpPr>
              <p:cNvPr id="67666" name="直接连接符 62546">
                <a:extLst>
                  <a:ext uri="{FF2B5EF4-FFF2-40B4-BE49-F238E27FC236}">
                    <a16:creationId xmlns:a16="http://schemas.microsoft.com/office/drawing/2014/main" id="{FD220D22-2DD2-4F3D-97A3-17F37C9A5B33}"/>
                  </a:ext>
                </a:extLst>
              </p:cNvPr>
              <p:cNvSpPr>
                <a:spLocks noChangeShapeType="1"/>
              </p:cNvSpPr>
              <p:nvPr/>
            </p:nvSpPr>
            <p:spPr bwMode="auto">
              <a:xfrm>
                <a:off x="932" y="110"/>
                <a:ext cx="0" cy="106"/>
              </a:xfrm>
              <a:prstGeom prst="line">
                <a:avLst/>
              </a:prstGeom>
              <a:noFill/>
              <a:ln w="38100">
                <a:solidFill>
                  <a:schemeClr val="tx1"/>
                </a:solidFill>
                <a:round/>
                <a:headEnd/>
                <a:tailEnd type="stealth" w="med" len="sm"/>
              </a:ln>
              <a:extLst>
                <a:ext uri="{909E8E84-426E-40DD-AFC4-6F175D3DCCD1}">
                  <a14:hiddenFill xmlns:a14="http://schemas.microsoft.com/office/drawing/2010/main">
                    <a:noFill/>
                  </a14:hiddenFill>
                </a:ext>
              </a:extLst>
            </p:spPr>
            <p:txBody>
              <a:bodyPr/>
              <a:lstStyle/>
              <a:p>
                <a:endParaRPr lang="zh-CN" altLang="en-US" sz="1050"/>
              </a:p>
            </p:txBody>
          </p:sp>
          <p:sp>
            <p:nvSpPr>
              <p:cNvPr id="67667" name="文本框 62547">
                <a:extLst>
                  <a:ext uri="{FF2B5EF4-FFF2-40B4-BE49-F238E27FC236}">
                    <a16:creationId xmlns:a16="http://schemas.microsoft.com/office/drawing/2014/main" id="{702E5CD3-B965-42B3-B036-426B39057E2C}"/>
                  </a:ext>
                </a:extLst>
              </p:cNvPr>
              <p:cNvSpPr txBox="1">
                <a:spLocks noChangeArrowheads="1"/>
              </p:cNvSpPr>
              <p:nvPr/>
            </p:nvSpPr>
            <p:spPr bwMode="auto">
              <a:xfrm>
                <a:off x="-41" y="282"/>
                <a:ext cx="349" cy="7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r>
                  <a:rPr lang="zh-CN" altLang="en-US" sz="1500">
                    <a:solidFill>
                      <a:srgbClr val="0000FF"/>
                    </a:solidFill>
                    <a:latin typeface="Times New Roman" panose="02020603050405020304" pitchFamily="18" charset="0"/>
                  </a:rPr>
                  <a:t>中断周期</a:t>
                </a:r>
              </a:p>
            </p:txBody>
          </p:sp>
          <p:sp>
            <p:nvSpPr>
              <p:cNvPr id="67668" name="左大括号 62548">
                <a:extLst>
                  <a:ext uri="{FF2B5EF4-FFF2-40B4-BE49-F238E27FC236}">
                    <a16:creationId xmlns:a16="http://schemas.microsoft.com/office/drawing/2014/main" id="{07DA7A62-AAA2-4F12-8D43-8652D91A4ACC}"/>
                  </a:ext>
                </a:extLst>
              </p:cNvPr>
              <p:cNvSpPr>
                <a:spLocks/>
              </p:cNvSpPr>
              <p:nvPr/>
            </p:nvSpPr>
            <p:spPr bwMode="auto">
              <a:xfrm>
                <a:off x="260" y="196"/>
                <a:ext cx="96" cy="771"/>
              </a:xfrm>
              <a:prstGeom prst="leftBrace">
                <a:avLst>
                  <a:gd name="adj1" fmla="val 6622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sz="1050"/>
              </a:p>
            </p:txBody>
          </p:sp>
          <p:sp>
            <p:nvSpPr>
              <p:cNvPr id="67669" name="文本框 62549">
                <a:extLst>
                  <a:ext uri="{FF2B5EF4-FFF2-40B4-BE49-F238E27FC236}">
                    <a16:creationId xmlns:a16="http://schemas.microsoft.com/office/drawing/2014/main" id="{24A69AB7-E0D4-46CE-99B1-CFFAD0BBBAC3}"/>
                  </a:ext>
                </a:extLst>
              </p:cNvPr>
              <p:cNvSpPr txBox="1">
                <a:spLocks noChangeArrowheads="1"/>
              </p:cNvSpPr>
              <p:nvPr/>
            </p:nvSpPr>
            <p:spPr bwMode="auto">
              <a:xfrm>
                <a:off x="1076" y="0"/>
                <a:ext cx="301" cy="2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zh-CN" altLang="en-US" sz="1350">
                    <a:latin typeface="Times New Roman" panose="02020603050405020304" pitchFamily="18" charset="0"/>
                  </a:rPr>
                  <a:t>是</a:t>
                </a:r>
              </a:p>
            </p:txBody>
          </p:sp>
        </p:grpSp>
      </p:grpSp>
      <p:grpSp>
        <p:nvGrpSpPr>
          <p:cNvPr id="62551" name="组合 62550">
            <a:extLst>
              <a:ext uri="{FF2B5EF4-FFF2-40B4-BE49-F238E27FC236}">
                <a16:creationId xmlns:a16="http://schemas.microsoft.com/office/drawing/2014/main" id="{493E79B9-9FC8-4651-B950-FE965AC6FD08}"/>
              </a:ext>
            </a:extLst>
          </p:cNvPr>
          <p:cNvGrpSpPr>
            <a:grpSpLocks/>
          </p:cNvGrpSpPr>
          <p:nvPr/>
        </p:nvGrpSpPr>
        <p:grpSpPr bwMode="auto">
          <a:xfrm>
            <a:off x="5217319" y="3020616"/>
            <a:ext cx="435769" cy="1784747"/>
            <a:chOff x="-30" y="0"/>
            <a:chExt cx="366" cy="1499"/>
          </a:xfrm>
        </p:grpSpPr>
        <p:sp>
          <p:nvSpPr>
            <p:cNvPr id="67671" name="直接连接符 62551">
              <a:extLst>
                <a:ext uri="{FF2B5EF4-FFF2-40B4-BE49-F238E27FC236}">
                  <a16:creationId xmlns:a16="http://schemas.microsoft.com/office/drawing/2014/main" id="{86D11B91-22F0-436D-823A-402CEB8A5B77}"/>
                </a:ext>
              </a:extLst>
            </p:cNvPr>
            <p:cNvSpPr>
              <a:spLocks noChangeShapeType="1"/>
            </p:cNvSpPr>
            <p:nvPr/>
          </p:nvSpPr>
          <p:spPr bwMode="auto">
            <a:xfrm flipH="1">
              <a:off x="0" y="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7672" name="直接连接符 62552">
              <a:extLst>
                <a:ext uri="{FF2B5EF4-FFF2-40B4-BE49-F238E27FC236}">
                  <a16:creationId xmlns:a16="http://schemas.microsoft.com/office/drawing/2014/main" id="{5196DB65-DDF2-4575-B157-CF074FC4AE8E}"/>
                </a:ext>
              </a:extLst>
            </p:cNvPr>
            <p:cNvSpPr>
              <a:spLocks noChangeShapeType="1"/>
            </p:cNvSpPr>
            <p:nvPr/>
          </p:nvSpPr>
          <p:spPr bwMode="auto">
            <a:xfrm flipH="1">
              <a:off x="0" y="1499"/>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7673" name="文本框 62553">
              <a:extLst>
                <a:ext uri="{FF2B5EF4-FFF2-40B4-BE49-F238E27FC236}">
                  <a16:creationId xmlns:a16="http://schemas.microsoft.com/office/drawing/2014/main" id="{32499085-3415-48D0-ACC0-C5CB23D9DE88}"/>
                </a:ext>
              </a:extLst>
            </p:cNvPr>
            <p:cNvSpPr txBox="1">
              <a:spLocks noChangeArrowheads="1"/>
            </p:cNvSpPr>
            <p:nvPr/>
          </p:nvSpPr>
          <p:spPr bwMode="auto">
            <a:xfrm>
              <a:off x="-30" y="235"/>
              <a:ext cx="349" cy="104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p>
              <a:r>
                <a:rPr lang="zh-CN" altLang="en-US" sz="1500" dirty="0">
                  <a:solidFill>
                    <a:srgbClr val="FF0000"/>
                  </a:solidFill>
                  <a:latin typeface="Times New Roman" panose="02020603050405020304" pitchFamily="18" charset="0"/>
                </a:rPr>
                <a:t>中断服务程序</a:t>
              </a:r>
            </a:p>
          </p:txBody>
        </p:sp>
        <p:sp>
          <p:nvSpPr>
            <p:cNvPr id="67674" name="直接连接符 62554">
              <a:extLst>
                <a:ext uri="{FF2B5EF4-FFF2-40B4-BE49-F238E27FC236}">
                  <a16:creationId xmlns:a16="http://schemas.microsoft.com/office/drawing/2014/main" id="{7BA14299-BA77-4AAE-9ABD-9DAB16E3EF58}"/>
                </a:ext>
              </a:extLst>
            </p:cNvPr>
            <p:cNvSpPr>
              <a:spLocks noChangeShapeType="1"/>
            </p:cNvSpPr>
            <p:nvPr/>
          </p:nvSpPr>
          <p:spPr bwMode="auto">
            <a:xfrm>
              <a:off x="144" y="1285"/>
              <a:ext cx="0" cy="214"/>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sp>
          <p:nvSpPr>
            <p:cNvPr id="67675" name="直接连接符 62555">
              <a:extLst>
                <a:ext uri="{FF2B5EF4-FFF2-40B4-BE49-F238E27FC236}">
                  <a16:creationId xmlns:a16="http://schemas.microsoft.com/office/drawing/2014/main" id="{3D96B4B9-64A3-487B-B1A7-693AEFD9E51D}"/>
                </a:ext>
              </a:extLst>
            </p:cNvPr>
            <p:cNvSpPr>
              <a:spLocks noChangeShapeType="1"/>
            </p:cNvSpPr>
            <p:nvPr/>
          </p:nvSpPr>
          <p:spPr bwMode="auto">
            <a:xfrm rot="10800000">
              <a:off x="144" y="0"/>
              <a:ext cx="0" cy="214"/>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grpSp>
        <p:nvGrpSpPr>
          <p:cNvPr id="62558" name="组合 62557">
            <a:extLst>
              <a:ext uri="{FF2B5EF4-FFF2-40B4-BE49-F238E27FC236}">
                <a16:creationId xmlns:a16="http://schemas.microsoft.com/office/drawing/2014/main" id="{D80F39C1-19C3-4BB9-B002-0F38033E4F14}"/>
              </a:ext>
            </a:extLst>
          </p:cNvPr>
          <p:cNvGrpSpPr>
            <a:grpSpLocks/>
          </p:cNvGrpSpPr>
          <p:nvPr/>
        </p:nvGrpSpPr>
        <p:grpSpPr bwMode="auto">
          <a:xfrm>
            <a:off x="6396038" y="500063"/>
            <a:ext cx="1200150" cy="4457700"/>
            <a:chOff x="0" y="0"/>
            <a:chExt cx="1008" cy="3744"/>
          </a:xfrm>
        </p:grpSpPr>
        <p:sp>
          <p:nvSpPr>
            <p:cNvPr id="67678" name="任意多边形 62558">
              <a:extLst>
                <a:ext uri="{FF2B5EF4-FFF2-40B4-BE49-F238E27FC236}">
                  <a16:creationId xmlns:a16="http://schemas.microsoft.com/office/drawing/2014/main" id="{879DB58C-B747-4FCD-86E9-2CA7A6F3D8DE}"/>
                </a:ext>
              </a:extLst>
            </p:cNvPr>
            <p:cNvSpPr>
              <a:spLocks noChangeArrowheads="1"/>
            </p:cNvSpPr>
            <p:nvPr/>
          </p:nvSpPr>
          <p:spPr bwMode="auto">
            <a:xfrm>
              <a:off x="0" y="0"/>
              <a:ext cx="1008" cy="3744"/>
            </a:xfrm>
            <a:custGeom>
              <a:avLst/>
              <a:gdLst>
                <a:gd name="T0" fmla="*/ 0 w 1008"/>
                <a:gd name="T1" fmla="*/ 3648 h 3744"/>
                <a:gd name="T2" fmla="*/ 0 w 1008"/>
                <a:gd name="T3" fmla="*/ 3744 h 3744"/>
                <a:gd name="T4" fmla="*/ 1008 w 1008"/>
                <a:gd name="T5" fmla="*/ 3744 h 3744"/>
                <a:gd name="T6" fmla="*/ 1008 w 1008"/>
                <a:gd name="T7" fmla="*/ 0 h 3744"/>
                <a:gd name="T8" fmla="*/ 0 w 1008"/>
                <a:gd name="T9" fmla="*/ 0 h 3744"/>
              </a:gdLst>
              <a:ahLst/>
              <a:cxnLst>
                <a:cxn ang="0">
                  <a:pos x="T0" y="T1"/>
                </a:cxn>
                <a:cxn ang="0">
                  <a:pos x="T2" y="T3"/>
                </a:cxn>
                <a:cxn ang="0">
                  <a:pos x="T4" y="T5"/>
                </a:cxn>
                <a:cxn ang="0">
                  <a:pos x="T6" y="T7"/>
                </a:cxn>
                <a:cxn ang="0">
                  <a:pos x="T8" y="T9"/>
                </a:cxn>
              </a:cxnLst>
              <a:rect l="0" t="0" r="r" b="b"/>
              <a:pathLst>
                <a:path w="1008" h="3744">
                  <a:moveTo>
                    <a:pt x="0" y="3648"/>
                  </a:moveTo>
                  <a:lnTo>
                    <a:pt x="0" y="3744"/>
                  </a:lnTo>
                  <a:lnTo>
                    <a:pt x="1008" y="3744"/>
                  </a:lnTo>
                  <a:lnTo>
                    <a:pt x="1008" y="0"/>
                  </a:lnTo>
                  <a:lnTo>
                    <a:pt x="0" y="0"/>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sp>
          <p:nvSpPr>
            <p:cNvPr id="67679" name="直接连接符 62559">
              <a:extLst>
                <a:ext uri="{FF2B5EF4-FFF2-40B4-BE49-F238E27FC236}">
                  <a16:creationId xmlns:a16="http://schemas.microsoft.com/office/drawing/2014/main" id="{56C47469-980D-4D86-9357-67788F67FD87}"/>
                </a:ext>
              </a:extLst>
            </p:cNvPr>
            <p:cNvSpPr>
              <a:spLocks noChangeShapeType="1"/>
            </p:cNvSpPr>
            <p:nvPr/>
          </p:nvSpPr>
          <p:spPr bwMode="auto">
            <a:xfrm>
              <a:off x="912" y="1008"/>
              <a:ext cx="96" cy="0"/>
            </a:xfrm>
            <a:prstGeom prst="line">
              <a:avLst/>
            </a:prstGeom>
            <a:noFill/>
            <a:ln w="38100">
              <a:solidFill>
                <a:schemeClr val="tx1"/>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sz="1050"/>
            </a:p>
          </p:txBody>
        </p:sp>
      </p:grpSp>
      <p:sp>
        <p:nvSpPr>
          <p:cNvPr id="62561" name="文本框 62560">
            <a:extLst>
              <a:ext uri="{FF2B5EF4-FFF2-40B4-BE49-F238E27FC236}">
                <a16:creationId xmlns:a16="http://schemas.microsoft.com/office/drawing/2014/main" id="{F97431DF-3F2C-401B-8654-11C2A39241EA}"/>
              </a:ext>
            </a:extLst>
          </p:cNvPr>
          <p:cNvSpPr txBox="1">
            <a:spLocks noChangeArrowheads="1"/>
          </p:cNvSpPr>
          <p:nvPr/>
        </p:nvSpPr>
        <p:spPr bwMode="auto">
          <a:xfrm>
            <a:off x="1115615" y="35719"/>
            <a:ext cx="3876382"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Helvetica" panose="020B0604020202020204" pitchFamily="34" charset="0"/>
                <a:ea typeface="宋体" panose="02010600030101010101" pitchFamily="2" charset="-122"/>
              </a:defRPr>
            </a:lvl1pPr>
            <a:lvl2pPr>
              <a:defRPr sz="2400" b="1">
                <a:solidFill>
                  <a:schemeClr val="tx1"/>
                </a:solidFill>
                <a:latin typeface="Helvetica" panose="020B0604020202020204" pitchFamily="34" charset="0"/>
                <a:ea typeface="宋体" panose="02010600030101010101" pitchFamily="2" charset="-122"/>
              </a:defRPr>
            </a:lvl2pPr>
            <a:lvl3pPr>
              <a:defRPr sz="2400" b="1">
                <a:solidFill>
                  <a:schemeClr val="tx1"/>
                </a:solidFill>
                <a:latin typeface="Helvetica" panose="020B0604020202020204" pitchFamily="34" charset="0"/>
                <a:ea typeface="宋体" panose="02010600030101010101" pitchFamily="2" charset="-122"/>
              </a:defRPr>
            </a:lvl3pPr>
            <a:lvl4pPr>
              <a:defRPr sz="2400" b="1">
                <a:solidFill>
                  <a:schemeClr val="tx1"/>
                </a:solidFill>
                <a:latin typeface="Helvetica" panose="020B0604020202020204" pitchFamily="34" charset="0"/>
                <a:ea typeface="宋体" panose="02010600030101010101" pitchFamily="2" charset="-122"/>
              </a:defRPr>
            </a:lvl4pPr>
            <a:lvl5pPr>
              <a:defRPr sz="2400" b="1">
                <a:solidFill>
                  <a:schemeClr val="tx1"/>
                </a:solidFill>
                <a:latin typeface="Helvetica"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9pPr>
          </a:lstStyle>
          <a:p>
            <a:pPr>
              <a:spcBef>
                <a:spcPct val="20000"/>
              </a:spcBef>
            </a:pPr>
            <a:r>
              <a:rPr lang="zh-CN" altLang="en-US" sz="1575" dirty="0">
                <a:latin typeface="Arial" panose="020B0604020202020204" pitchFamily="34" charset="0"/>
              </a:rPr>
              <a:t>附：</a:t>
            </a:r>
            <a:r>
              <a:rPr lang="en-US" altLang="zh-CN" sz="1575" dirty="0">
                <a:latin typeface="Arial" panose="020B0604020202020204" pitchFamily="34" charset="0"/>
              </a:rPr>
              <a:t> </a:t>
            </a:r>
            <a:r>
              <a:rPr lang="zh-CN" altLang="en-US" sz="1575" dirty="0">
                <a:latin typeface="Arial" panose="020B0604020202020204" pitchFamily="34" charset="0"/>
              </a:rPr>
              <a:t>单重中断与多重中断的服务程序流程</a:t>
            </a:r>
          </a:p>
        </p:txBody>
      </p:sp>
      <p:sp>
        <p:nvSpPr>
          <p:cNvPr id="62570" name="矩形 62569">
            <a:extLst>
              <a:ext uri="{FF2B5EF4-FFF2-40B4-BE49-F238E27FC236}">
                <a16:creationId xmlns:a16="http://schemas.microsoft.com/office/drawing/2014/main" id="{32863E70-C63B-4851-808B-26C18FC85B62}"/>
              </a:ext>
            </a:extLst>
          </p:cNvPr>
          <p:cNvSpPr>
            <a:spLocks noChangeArrowheads="1"/>
          </p:cNvSpPr>
          <p:nvPr/>
        </p:nvSpPr>
        <p:spPr bwMode="auto">
          <a:xfrm>
            <a:off x="1152893" y="789385"/>
            <a:ext cx="1204177"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Helvetica" panose="020B0604020202020204" pitchFamily="34" charset="0"/>
                <a:ea typeface="宋体" panose="02010600030101010101" pitchFamily="2" charset="-122"/>
              </a:defRPr>
            </a:lvl1pPr>
            <a:lvl2pPr>
              <a:defRPr sz="2400" b="1">
                <a:solidFill>
                  <a:schemeClr val="tx1"/>
                </a:solidFill>
                <a:latin typeface="Helvetica" panose="020B0604020202020204" pitchFamily="34" charset="0"/>
                <a:ea typeface="宋体" panose="02010600030101010101" pitchFamily="2" charset="-122"/>
              </a:defRPr>
            </a:lvl2pPr>
            <a:lvl3pPr>
              <a:defRPr sz="2400" b="1">
                <a:solidFill>
                  <a:schemeClr val="tx1"/>
                </a:solidFill>
                <a:latin typeface="Helvetica" panose="020B0604020202020204" pitchFamily="34" charset="0"/>
                <a:ea typeface="宋体" panose="02010600030101010101" pitchFamily="2" charset="-122"/>
              </a:defRPr>
            </a:lvl3pPr>
            <a:lvl4pPr>
              <a:defRPr sz="2400" b="1">
                <a:solidFill>
                  <a:schemeClr val="tx1"/>
                </a:solidFill>
                <a:latin typeface="Helvetica" panose="020B0604020202020204" pitchFamily="34" charset="0"/>
                <a:ea typeface="宋体" panose="02010600030101010101" pitchFamily="2" charset="-122"/>
              </a:defRPr>
            </a:lvl4pPr>
            <a:lvl5pPr>
              <a:defRPr sz="2400" b="1">
                <a:solidFill>
                  <a:schemeClr val="tx1"/>
                </a:solidFill>
                <a:latin typeface="Helvetica"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zh-CN" altLang="en-US" sz="1425">
                <a:solidFill>
                  <a:srgbClr val="FF00FF"/>
                </a:solidFill>
                <a:latin typeface="Arial" panose="020B0604020202020204" pitchFamily="34" charset="0"/>
              </a:rPr>
              <a:t>中断隐指令</a:t>
            </a:r>
            <a:r>
              <a:rPr lang="en-US" altLang="zh-CN" sz="1425">
                <a:solidFill>
                  <a:srgbClr val="FF00FF"/>
                </a:solidFill>
                <a:latin typeface="Arial" panose="020B0604020202020204" pitchFamily="34" charset="0"/>
              </a:rPr>
              <a:t>:</a:t>
            </a:r>
            <a:r>
              <a:rPr lang="en-US" altLang="zh-CN" sz="1275">
                <a:latin typeface="Arial" panose="020B0604020202020204" pitchFamily="34" charset="0"/>
              </a:rPr>
              <a:t> </a:t>
            </a:r>
          </a:p>
        </p:txBody>
      </p:sp>
      <p:sp>
        <p:nvSpPr>
          <p:cNvPr id="62571" name="矩形 62570">
            <a:extLst>
              <a:ext uri="{FF2B5EF4-FFF2-40B4-BE49-F238E27FC236}">
                <a16:creationId xmlns:a16="http://schemas.microsoft.com/office/drawing/2014/main" id="{7DE6B91F-8A25-4D13-91F1-8E5796424265}"/>
              </a:ext>
            </a:extLst>
          </p:cNvPr>
          <p:cNvSpPr>
            <a:spLocks noChangeArrowheads="1"/>
          </p:cNvSpPr>
          <p:nvPr/>
        </p:nvSpPr>
        <p:spPr bwMode="auto">
          <a:xfrm>
            <a:off x="1145024" y="103822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Helvetica" panose="020B0604020202020204" pitchFamily="34" charset="0"/>
                <a:ea typeface="宋体" panose="02010600030101010101" pitchFamily="2" charset="-122"/>
              </a:defRPr>
            </a:lvl1pPr>
            <a:lvl2pPr>
              <a:defRPr sz="2400" b="1">
                <a:solidFill>
                  <a:schemeClr val="tx1"/>
                </a:solidFill>
                <a:latin typeface="Helvetica" panose="020B0604020202020204" pitchFamily="34" charset="0"/>
                <a:ea typeface="宋体" panose="02010600030101010101" pitchFamily="2" charset="-122"/>
              </a:defRPr>
            </a:lvl2pPr>
            <a:lvl3pPr>
              <a:defRPr sz="2400" b="1">
                <a:solidFill>
                  <a:schemeClr val="tx1"/>
                </a:solidFill>
                <a:latin typeface="Helvetica" panose="020B0604020202020204" pitchFamily="34" charset="0"/>
                <a:ea typeface="宋体" panose="02010600030101010101" pitchFamily="2" charset="-122"/>
              </a:defRPr>
            </a:lvl3pPr>
            <a:lvl4pPr>
              <a:defRPr sz="2400" b="1">
                <a:solidFill>
                  <a:schemeClr val="tx1"/>
                </a:solidFill>
                <a:latin typeface="Helvetica" panose="020B0604020202020204" pitchFamily="34" charset="0"/>
                <a:ea typeface="宋体" panose="02010600030101010101" pitchFamily="2" charset="-122"/>
              </a:defRPr>
            </a:lvl4pPr>
            <a:lvl5pPr>
              <a:defRPr sz="2400" b="1">
                <a:solidFill>
                  <a:schemeClr val="tx1"/>
                </a:solidFill>
                <a:latin typeface="Helvetica"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zh-CN" altLang="en-US" sz="1200">
                <a:latin typeface="Arial" panose="020B0604020202020204" pitchFamily="34" charset="0"/>
              </a:rPr>
              <a:t>执行中断处理</a:t>
            </a:r>
          </a:p>
        </p:txBody>
      </p:sp>
      <p:sp>
        <p:nvSpPr>
          <p:cNvPr id="62572" name="矩形 62571">
            <a:extLst>
              <a:ext uri="{FF2B5EF4-FFF2-40B4-BE49-F238E27FC236}">
                <a16:creationId xmlns:a16="http://schemas.microsoft.com/office/drawing/2014/main" id="{CBB594AC-3DC5-44A4-9ABD-D8A09AD58F09}"/>
              </a:ext>
            </a:extLst>
          </p:cNvPr>
          <p:cNvSpPr>
            <a:spLocks noChangeArrowheads="1"/>
          </p:cNvSpPr>
          <p:nvPr/>
        </p:nvSpPr>
        <p:spPr bwMode="auto">
          <a:xfrm>
            <a:off x="1145024" y="1254919"/>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Helvetica" panose="020B0604020202020204" pitchFamily="34" charset="0"/>
                <a:ea typeface="宋体" panose="02010600030101010101" pitchFamily="2" charset="-122"/>
              </a:defRPr>
            </a:lvl1pPr>
            <a:lvl2pPr>
              <a:defRPr sz="2400" b="1">
                <a:solidFill>
                  <a:schemeClr val="tx1"/>
                </a:solidFill>
                <a:latin typeface="Helvetica" panose="020B0604020202020204" pitchFamily="34" charset="0"/>
                <a:ea typeface="宋体" panose="02010600030101010101" pitchFamily="2" charset="-122"/>
              </a:defRPr>
            </a:lvl2pPr>
            <a:lvl3pPr>
              <a:defRPr sz="2400" b="1">
                <a:solidFill>
                  <a:schemeClr val="tx1"/>
                </a:solidFill>
                <a:latin typeface="Helvetica" panose="020B0604020202020204" pitchFamily="34" charset="0"/>
                <a:ea typeface="宋体" panose="02010600030101010101" pitchFamily="2" charset="-122"/>
              </a:defRPr>
            </a:lvl3pPr>
            <a:lvl4pPr>
              <a:defRPr sz="2400" b="1">
                <a:solidFill>
                  <a:schemeClr val="tx1"/>
                </a:solidFill>
                <a:latin typeface="Helvetica" panose="020B0604020202020204" pitchFamily="34" charset="0"/>
                <a:ea typeface="宋体" panose="02010600030101010101" pitchFamily="2" charset="-122"/>
              </a:defRPr>
            </a:lvl4pPr>
            <a:lvl5pPr>
              <a:defRPr sz="2400" b="1">
                <a:solidFill>
                  <a:schemeClr val="tx1"/>
                </a:solidFill>
                <a:latin typeface="Helvetica"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zh-CN" altLang="en-US" sz="1200">
                <a:latin typeface="Arial" panose="020B0604020202020204" pitchFamily="34" charset="0"/>
              </a:rPr>
              <a:t>之前由硬件完</a:t>
            </a:r>
          </a:p>
        </p:txBody>
      </p:sp>
      <p:sp>
        <p:nvSpPr>
          <p:cNvPr id="62573" name="矩形 62572">
            <a:extLst>
              <a:ext uri="{FF2B5EF4-FFF2-40B4-BE49-F238E27FC236}">
                <a16:creationId xmlns:a16="http://schemas.microsoft.com/office/drawing/2014/main" id="{A74C32C3-0589-4B08-8BC1-F7646EED0A02}"/>
              </a:ext>
            </a:extLst>
          </p:cNvPr>
          <p:cNvSpPr>
            <a:spLocks noChangeArrowheads="1"/>
          </p:cNvSpPr>
          <p:nvPr/>
        </p:nvSpPr>
        <p:spPr bwMode="auto">
          <a:xfrm>
            <a:off x="1145321" y="1452563"/>
            <a:ext cx="8002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b="1">
                <a:solidFill>
                  <a:schemeClr val="tx1"/>
                </a:solidFill>
                <a:latin typeface="Helvetica" panose="020B0604020202020204" pitchFamily="34" charset="0"/>
                <a:ea typeface="宋体" panose="02010600030101010101" pitchFamily="2" charset="-122"/>
              </a:defRPr>
            </a:lvl1pPr>
            <a:lvl2pPr>
              <a:defRPr sz="2400" b="1">
                <a:solidFill>
                  <a:schemeClr val="tx1"/>
                </a:solidFill>
                <a:latin typeface="Helvetica" panose="020B0604020202020204" pitchFamily="34" charset="0"/>
                <a:ea typeface="宋体" panose="02010600030101010101" pitchFamily="2" charset="-122"/>
              </a:defRPr>
            </a:lvl2pPr>
            <a:lvl3pPr>
              <a:defRPr sz="2400" b="1">
                <a:solidFill>
                  <a:schemeClr val="tx1"/>
                </a:solidFill>
                <a:latin typeface="Helvetica" panose="020B0604020202020204" pitchFamily="34" charset="0"/>
                <a:ea typeface="宋体" panose="02010600030101010101" pitchFamily="2" charset="-122"/>
              </a:defRPr>
            </a:lvl3pPr>
            <a:lvl4pPr>
              <a:defRPr sz="2400" b="1">
                <a:solidFill>
                  <a:schemeClr val="tx1"/>
                </a:solidFill>
                <a:latin typeface="Helvetica" panose="020B0604020202020204" pitchFamily="34" charset="0"/>
                <a:ea typeface="宋体" panose="02010600030101010101" pitchFamily="2" charset="-122"/>
              </a:defRPr>
            </a:lvl4pPr>
            <a:lvl5pPr>
              <a:defRPr sz="2400" b="1">
                <a:solidFill>
                  <a:schemeClr val="tx1"/>
                </a:solidFill>
                <a:latin typeface="Helvetica"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b="1">
                <a:solidFill>
                  <a:schemeClr val="tx1"/>
                </a:solidFill>
                <a:latin typeface="Helvetica" panose="020B0604020202020204" pitchFamily="34" charset="0"/>
                <a:ea typeface="宋体" panose="02010600030101010101" pitchFamily="2" charset="-122"/>
              </a:defRPr>
            </a:lvl9pPr>
          </a:lstStyle>
          <a:p>
            <a:pPr algn="ctr">
              <a:spcBef>
                <a:spcPct val="20000"/>
              </a:spcBef>
              <a:buClr>
                <a:schemeClr val="folHlink"/>
              </a:buClr>
              <a:buSzPct val="60000"/>
              <a:buFont typeface="Wingdings" panose="05000000000000000000" pitchFamily="2" charset="2"/>
              <a:buNone/>
            </a:pPr>
            <a:r>
              <a:rPr lang="zh-CN" altLang="en-US" sz="1200">
                <a:latin typeface="Arial" panose="020B0604020202020204" pitchFamily="34" charset="0"/>
              </a:rPr>
              <a:t>成的操作</a:t>
            </a:r>
          </a:p>
        </p:txBody>
      </p:sp>
      <p:sp>
        <p:nvSpPr>
          <p:cNvPr id="62574" name="矩形 62573">
            <a:extLst>
              <a:ext uri="{FF2B5EF4-FFF2-40B4-BE49-F238E27FC236}">
                <a16:creationId xmlns:a16="http://schemas.microsoft.com/office/drawing/2014/main" id="{77D85C50-685D-407A-9C2E-195AD633ED1A}"/>
              </a:ext>
            </a:extLst>
          </p:cNvPr>
          <p:cNvSpPr>
            <a:spLocks noChangeArrowheads="1"/>
          </p:cNvSpPr>
          <p:nvPr/>
        </p:nvSpPr>
        <p:spPr bwMode="auto">
          <a:xfrm>
            <a:off x="1222772" y="858442"/>
            <a:ext cx="971550" cy="810815"/>
          </a:xfrm>
          <a:prstGeom prst="rect">
            <a:avLst/>
          </a:prstGeom>
          <a:solidFill>
            <a:srgbClr val="FFFF99">
              <a:alpha val="7999"/>
            </a:srgbClr>
          </a:solidFill>
          <a:ln w="19050">
            <a:solidFill>
              <a:schemeClr val="tx1"/>
            </a:solidFill>
            <a:miter lim="800000"/>
            <a:headEnd/>
            <a:tailEnd/>
          </a:ln>
        </p:spPr>
        <p:txBody>
          <a:bodyPr/>
          <a:lstStyle/>
          <a:p>
            <a:pPr algn="ctr"/>
            <a:endParaRPr lang="zh-CN" altLang="en-US" sz="1050" dirty="0"/>
          </a:p>
        </p:txBody>
      </p:sp>
      <p:sp>
        <p:nvSpPr>
          <p:cNvPr id="113" name="圆角矩形标注 62497">
            <a:extLst>
              <a:ext uri="{FF2B5EF4-FFF2-40B4-BE49-F238E27FC236}">
                <a16:creationId xmlns:a16="http://schemas.microsoft.com/office/drawing/2014/main" id="{7FA3DF43-E4E4-4FAC-A631-79C699C0BAB5}"/>
              </a:ext>
            </a:extLst>
          </p:cNvPr>
          <p:cNvSpPr>
            <a:spLocks noChangeArrowheads="1"/>
          </p:cNvSpPr>
          <p:nvPr/>
        </p:nvSpPr>
        <p:spPr bwMode="auto">
          <a:xfrm>
            <a:off x="4892013" y="1892091"/>
            <a:ext cx="314511" cy="795211"/>
          </a:xfrm>
          <a:prstGeom prst="wedgeRoundRectCallout">
            <a:avLst>
              <a:gd name="adj1" fmla="val 81454"/>
              <a:gd name="adj2" fmla="val 227"/>
              <a:gd name="adj3" fmla="val 16667"/>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eaVert" wrap="none" lIns="81000" rIns="40500">
            <a:spAutoFit/>
          </a:bodyPr>
          <a:lstStyle/>
          <a:p>
            <a:r>
              <a:rPr lang="zh-CN" altLang="en-US" sz="1050" dirty="0">
                <a:latin typeface="Times New Roman" panose="02020603050405020304" pitchFamily="18" charset="0"/>
              </a:rPr>
              <a:t>中断隐指令</a:t>
            </a:r>
          </a:p>
        </p:txBody>
      </p:sp>
      <p:sp>
        <p:nvSpPr>
          <p:cNvPr id="114" name="文本框 113">
            <a:extLst>
              <a:ext uri="{FF2B5EF4-FFF2-40B4-BE49-F238E27FC236}">
                <a16:creationId xmlns:a16="http://schemas.microsoft.com/office/drawing/2014/main" id="{64FA1612-3D4E-4BCB-B929-B852E522BDBD}"/>
              </a:ext>
            </a:extLst>
          </p:cNvPr>
          <p:cNvSpPr txBox="1">
            <a:spLocks noChangeArrowheads="1"/>
          </p:cNvSpPr>
          <p:nvPr/>
        </p:nvSpPr>
        <p:spPr bwMode="auto">
          <a:xfrm>
            <a:off x="4554140" y="437206"/>
            <a:ext cx="14025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dirty="0">
                <a:latin typeface="Arial" panose="020B0604020202020204" pitchFamily="34" charset="0"/>
              </a:rPr>
              <a:t>多重中断</a:t>
            </a:r>
            <a:endParaRPr lang="zh-CN" altLang="en-US" dirty="0">
              <a:latin typeface="Times New Roman" panose="02020603050405020304" pitchFamily="18" charset="0"/>
            </a:endParaRPr>
          </a:p>
        </p:txBody>
      </p:sp>
      <p:pic>
        <p:nvPicPr>
          <p:cNvPr id="115" name="图片 114">
            <a:extLst>
              <a:ext uri="{FF2B5EF4-FFF2-40B4-BE49-F238E27FC236}">
                <a16:creationId xmlns:a16="http://schemas.microsoft.com/office/drawing/2014/main" id="{AB1DC6CE-7447-4929-8DB8-CD113CD29C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barn(inHorizontal)">
                                      <p:cBhvr>
                                        <p:cTn id="7" dur="1000"/>
                                        <p:tgtEl>
                                          <p:spTgt spid="62468"/>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62561"/>
                                        </p:tgtEl>
                                        <p:attrNameLst>
                                          <p:attrName>style.visibility</p:attrName>
                                        </p:attrNameLst>
                                      </p:cBhvr>
                                      <p:to>
                                        <p:strVal val="visible"/>
                                      </p:to>
                                    </p:set>
                                    <p:animEffect transition="in" filter="barn(inHorizontal)">
                                      <p:cBhvr>
                                        <p:cTn id="10" dur="1000"/>
                                        <p:tgtEl>
                                          <p:spTgt spid="6256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2507"/>
                                        </p:tgtEl>
                                        <p:attrNameLst>
                                          <p:attrName>style.visibility</p:attrName>
                                        </p:attrNameLst>
                                      </p:cBhvr>
                                      <p:to>
                                        <p:strVal val="visible"/>
                                      </p:to>
                                    </p:set>
                                    <p:animEffect transition="in" filter="blinds(horizontal)">
                                      <p:cBhvr>
                                        <p:cTn id="15" dur="1000"/>
                                        <p:tgtEl>
                                          <p:spTgt spid="6250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62508"/>
                                        </p:tgtEl>
                                        <p:attrNameLst>
                                          <p:attrName>style.visibility</p:attrName>
                                        </p:attrNameLst>
                                      </p:cBhvr>
                                      <p:to>
                                        <p:strVal val="visible"/>
                                      </p:to>
                                    </p:set>
                                    <p:anim calcmode="lin" valueType="num">
                                      <p:cBhvr>
                                        <p:cTn id="20" dur="1000" fill="hold"/>
                                        <p:tgtEl>
                                          <p:spTgt spid="62508"/>
                                        </p:tgtEl>
                                        <p:attrNameLst>
                                          <p:attrName>ppt_w</p:attrName>
                                        </p:attrNameLst>
                                      </p:cBhvr>
                                      <p:tavLst>
                                        <p:tav tm="0">
                                          <p:val>
                                            <p:strVal val="#ppt_w*0.70"/>
                                          </p:val>
                                        </p:tav>
                                        <p:tav tm="100000">
                                          <p:val>
                                            <p:strVal val="#ppt_w"/>
                                          </p:val>
                                        </p:tav>
                                      </p:tavLst>
                                    </p:anim>
                                    <p:anim calcmode="lin" valueType="num">
                                      <p:cBhvr>
                                        <p:cTn id="21" dur="1000" fill="hold"/>
                                        <p:tgtEl>
                                          <p:spTgt spid="62508"/>
                                        </p:tgtEl>
                                        <p:attrNameLst>
                                          <p:attrName>ppt_h</p:attrName>
                                        </p:attrNameLst>
                                      </p:cBhvr>
                                      <p:tavLst>
                                        <p:tav tm="0">
                                          <p:val>
                                            <p:strVal val="#ppt_h"/>
                                          </p:val>
                                        </p:tav>
                                        <p:tav tm="100000">
                                          <p:val>
                                            <p:strVal val="#ppt_h"/>
                                          </p:val>
                                        </p:tav>
                                      </p:tavLst>
                                    </p:anim>
                                    <p:animEffect transition="in" filter="fade">
                                      <p:cBhvr>
                                        <p:cTn id="22" dur="1000"/>
                                        <p:tgtEl>
                                          <p:spTgt spid="6250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nodeType="clickEffect">
                                  <p:stCondLst>
                                    <p:cond delay="0"/>
                                  </p:stCondLst>
                                  <p:childTnLst>
                                    <p:set>
                                      <p:cBhvr>
                                        <p:cTn id="26" dur="1" fill="hold">
                                          <p:stCondLst>
                                            <p:cond delay="0"/>
                                          </p:stCondLst>
                                        </p:cTn>
                                        <p:tgtEl>
                                          <p:spTgt spid="62469"/>
                                        </p:tgtEl>
                                        <p:attrNameLst>
                                          <p:attrName>style.visibility</p:attrName>
                                        </p:attrNameLst>
                                      </p:cBhvr>
                                      <p:to>
                                        <p:strVal val="visible"/>
                                      </p:to>
                                    </p:set>
                                    <p:animEffect transition="in" filter="barn(outVertical)">
                                      <p:cBhvr>
                                        <p:cTn id="27" dur="1000"/>
                                        <p:tgtEl>
                                          <p:spTgt spid="624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9" fill="hold" nodeType="clickEffect">
                                  <p:stCondLst>
                                    <p:cond delay="0"/>
                                  </p:stCondLst>
                                  <p:childTnLst>
                                    <p:set>
                                      <p:cBhvr>
                                        <p:cTn id="31" dur="1" fill="hold">
                                          <p:stCondLst>
                                            <p:cond delay="0"/>
                                          </p:stCondLst>
                                        </p:cTn>
                                        <p:tgtEl>
                                          <p:spTgt spid="62499"/>
                                        </p:tgtEl>
                                        <p:attrNameLst>
                                          <p:attrName>style.visibility</p:attrName>
                                        </p:attrNameLst>
                                      </p:cBhvr>
                                      <p:to>
                                        <p:strVal val="visible"/>
                                      </p:to>
                                    </p:set>
                                    <p:animEffect transition="in" filter="strips(upLeft)">
                                      <p:cBhvr>
                                        <p:cTn id="32" dur="1000"/>
                                        <p:tgtEl>
                                          <p:spTgt spid="6249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nodeType="clickEffect">
                                  <p:stCondLst>
                                    <p:cond delay="0"/>
                                  </p:stCondLst>
                                  <p:childTnLst>
                                    <p:set>
                                      <p:cBhvr>
                                        <p:cTn id="36" dur="1" fill="hold">
                                          <p:stCondLst>
                                            <p:cond delay="0"/>
                                          </p:stCondLst>
                                        </p:cTn>
                                        <p:tgtEl>
                                          <p:spTgt spid="62490"/>
                                        </p:tgtEl>
                                        <p:attrNameLst>
                                          <p:attrName>style.visibility</p:attrName>
                                        </p:attrNameLst>
                                      </p:cBhvr>
                                      <p:to>
                                        <p:strVal val="visible"/>
                                      </p:to>
                                    </p:set>
                                    <p:animEffect transition="in" filter="barn(outVertical)">
                                      <p:cBhvr>
                                        <p:cTn id="37" dur="1000"/>
                                        <p:tgtEl>
                                          <p:spTgt spid="624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2498"/>
                                        </p:tgtEl>
                                        <p:attrNameLst>
                                          <p:attrName>style.visibility</p:attrName>
                                        </p:attrNameLst>
                                      </p:cBhvr>
                                      <p:to>
                                        <p:strVal val="visible"/>
                                      </p:to>
                                    </p:set>
                                    <p:animEffect transition="in" filter="blinds(horizontal)">
                                      <p:cBhvr>
                                        <p:cTn id="42" dur="1000"/>
                                        <p:tgtEl>
                                          <p:spTgt spid="624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1" presetClass="entr" presetSubtype="0" fill="hold" grpId="0" nodeType="clickEffect">
                                  <p:stCondLst>
                                    <p:cond delay="0"/>
                                  </p:stCondLst>
                                  <p:childTnLst>
                                    <p:set>
                                      <p:cBhvr>
                                        <p:cTn id="46" dur="1" fill="hold">
                                          <p:stCondLst>
                                            <p:cond delay="0"/>
                                          </p:stCondLst>
                                        </p:cTn>
                                        <p:tgtEl>
                                          <p:spTgt spid="62570"/>
                                        </p:tgtEl>
                                        <p:attrNameLst>
                                          <p:attrName>style.visibility</p:attrName>
                                        </p:attrNameLst>
                                      </p:cBhvr>
                                      <p:to>
                                        <p:strVal val="visible"/>
                                      </p:to>
                                    </p:set>
                                    <p:animEffect transition="in" filter="fade">
                                      <p:cBhvr>
                                        <p:cTn id="47" dur="770" decel="100000"/>
                                        <p:tgtEl>
                                          <p:spTgt spid="62570"/>
                                        </p:tgtEl>
                                      </p:cBhvr>
                                    </p:animEffect>
                                    <p:animScale>
                                      <p:cBhvr>
                                        <p:cTn id="48" dur="770" decel="100000"/>
                                        <p:tgtEl>
                                          <p:spTgt spid="62570"/>
                                        </p:tgtEl>
                                      </p:cBhvr>
                                      <p:from x="10000" y="10000"/>
                                      <p:to x="200000" y="450000"/>
                                    </p:animScale>
                                    <p:animScale>
                                      <p:cBhvr>
                                        <p:cTn id="49" dur="1230" accel="100000" fill="hold">
                                          <p:stCondLst>
                                            <p:cond delay="770"/>
                                          </p:stCondLst>
                                        </p:cTn>
                                        <p:tgtEl>
                                          <p:spTgt spid="62570"/>
                                        </p:tgtEl>
                                      </p:cBhvr>
                                      <p:from x="200000" y="450000"/>
                                      <p:to x="100000" y="100000"/>
                                    </p:animScale>
                                    <p:set>
                                      <p:cBhvr>
                                        <p:cTn id="50" dur="770" fill="hold"/>
                                        <p:tgtEl>
                                          <p:spTgt spid="62570"/>
                                        </p:tgtEl>
                                        <p:attrNameLst>
                                          <p:attrName>ppt_x</p:attrName>
                                        </p:attrNameLst>
                                      </p:cBhvr>
                                      <p:to>
                                        <p:strVal val="(0.5)"/>
                                      </p:to>
                                    </p:set>
                                    <p:anim from="(0.5)" to="(#ppt_x)" calcmode="lin" valueType="num">
                                      <p:cBhvr>
                                        <p:cTn id="51" dur="1230" accel="100000" fill="hold">
                                          <p:stCondLst>
                                            <p:cond delay="770"/>
                                          </p:stCondLst>
                                        </p:cTn>
                                        <p:tgtEl>
                                          <p:spTgt spid="62570"/>
                                        </p:tgtEl>
                                        <p:attrNameLst>
                                          <p:attrName>ppt_x</p:attrName>
                                        </p:attrNameLst>
                                      </p:cBhvr>
                                    </p:anim>
                                    <p:set>
                                      <p:cBhvr>
                                        <p:cTn id="52" dur="770" fill="hold"/>
                                        <p:tgtEl>
                                          <p:spTgt spid="62570"/>
                                        </p:tgtEl>
                                        <p:attrNameLst>
                                          <p:attrName>ppt_y</p:attrName>
                                        </p:attrNameLst>
                                      </p:cBhvr>
                                      <p:to>
                                        <p:strVal val="(#ppt_y+0.4)"/>
                                      </p:to>
                                    </p:set>
                                    <p:anim from="(#ppt_y+0.4)" to="(#ppt_y)" calcmode="lin" valueType="num">
                                      <p:cBhvr>
                                        <p:cTn id="53" dur="1230" accel="100000" fill="hold">
                                          <p:stCondLst>
                                            <p:cond delay="770"/>
                                          </p:stCondLst>
                                        </p:cTn>
                                        <p:tgtEl>
                                          <p:spTgt spid="62570"/>
                                        </p:tgtEl>
                                        <p:attrNameLst>
                                          <p:attrName>ppt_y</p:attrName>
                                        </p:attrNameLst>
                                      </p:cBhvr>
                                    </p:anim>
                                  </p:childTnLst>
                                </p:cTn>
                              </p:par>
                              <p:par>
                                <p:cTn id="54" presetID="51" presetClass="entr" presetSubtype="0" fill="hold" grpId="0" nodeType="withEffect">
                                  <p:stCondLst>
                                    <p:cond delay="0"/>
                                  </p:stCondLst>
                                  <p:childTnLst>
                                    <p:set>
                                      <p:cBhvr>
                                        <p:cTn id="55" dur="1" fill="hold">
                                          <p:stCondLst>
                                            <p:cond delay="0"/>
                                          </p:stCondLst>
                                        </p:cTn>
                                        <p:tgtEl>
                                          <p:spTgt spid="62571"/>
                                        </p:tgtEl>
                                        <p:attrNameLst>
                                          <p:attrName>style.visibility</p:attrName>
                                        </p:attrNameLst>
                                      </p:cBhvr>
                                      <p:to>
                                        <p:strVal val="visible"/>
                                      </p:to>
                                    </p:set>
                                    <p:animEffect transition="in" filter="fade">
                                      <p:cBhvr>
                                        <p:cTn id="56" dur="770" decel="100000"/>
                                        <p:tgtEl>
                                          <p:spTgt spid="62571"/>
                                        </p:tgtEl>
                                      </p:cBhvr>
                                    </p:animEffect>
                                    <p:animScale>
                                      <p:cBhvr>
                                        <p:cTn id="57" dur="770" decel="100000"/>
                                        <p:tgtEl>
                                          <p:spTgt spid="62571"/>
                                        </p:tgtEl>
                                      </p:cBhvr>
                                      <p:from x="10000" y="10000"/>
                                      <p:to x="200000" y="450000"/>
                                    </p:animScale>
                                    <p:animScale>
                                      <p:cBhvr>
                                        <p:cTn id="58" dur="1230" accel="100000" fill="hold">
                                          <p:stCondLst>
                                            <p:cond delay="770"/>
                                          </p:stCondLst>
                                        </p:cTn>
                                        <p:tgtEl>
                                          <p:spTgt spid="62571"/>
                                        </p:tgtEl>
                                      </p:cBhvr>
                                      <p:from x="200000" y="450000"/>
                                      <p:to x="100000" y="100000"/>
                                    </p:animScale>
                                    <p:set>
                                      <p:cBhvr>
                                        <p:cTn id="59" dur="770" fill="hold"/>
                                        <p:tgtEl>
                                          <p:spTgt spid="62571"/>
                                        </p:tgtEl>
                                        <p:attrNameLst>
                                          <p:attrName>ppt_x</p:attrName>
                                        </p:attrNameLst>
                                      </p:cBhvr>
                                      <p:to>
                                        <p:strVal val="(0.5)"/>
                                      </p:to>
                                    </p:set>
                                    <p:anim from="(0.5)" to="(#ppt_x)" calcmode="lin" valueType="num">
                                      <p:cBhvr>
                                        <p:cTn id="60" dur="1230" accel="100000" fill="hold">
                                          <p:stCondLst>
                                            <p:cond delay="770"/>
                                          </p:stCondLst>
                                        </p:cTn>
                                        <p:tgtEl>
                                          <p:spTgt spid="62571"/>
                                        </p:tgtEl>
                                        <p:attrNameLst>
                                          <p:attrName>ppt_x</p:attrName>
                                        </p:attrNameLst>
                                      </p:cBhvr>
                                    </p:anim>
                                    <p:set>
                                      <p:cBhvr>
                                        <p:cTn id="61" dur="770" fill="hold"/>
                                        <p:tgtEl>
                                          <p:spTgt spid="62571"/>
                                        </p:tgtEl>
                                        <p:attrNameLst>
                                          <p:attrName>ppt_y</p:attrName>
                                        </p:attrNameLst>
                                      </p:cBhvr>
                                      <p:to>
                                        <p:strVal val="(#ppt_y+0.4)"/>
                                      </p:to>
                                    </p:set>
                                    <p:anim from="(#ppt_y+0.4)" to="(#ppt_y)" calcmode="lin" valueType="num">
                                      <p:cBhvr>
                                        <p:cTn id="62" dur="1230" accel="100000" fill="hold">
                                          <p:stCondLst>
                                            <p:cond delay="770"/>
                                          </p:stCondLst>
                                        </p:cTn>
                                        <p:tgtEl>
                                          <p:spTgt spid="62571"/>
                                        </p:tgtEl>
                                        <p:attrNameLst>
                                          <p:attrName>ppt_y</p:attrName>
                                        </p:attrNameLst>
                                      </p:cBhvr>
                                    </p:anim>
                                  </p:childTnLst>
                                </p:cTn>
                              </p:par>
                              <p:par>
                                <p:cTn id="63" presetID="51" presetClass="entr" presetSubtype="0" fill="hold" grpId="0" nodeType="withEffect">
                                  <p:stCondLst>
                                    <p:cond delay="0"/>
                                  </p:stCondLst>
                                  <p:childTnLst>
                                    <p:set>
                                      <p:cBhvr>
                                        <p:cTn id="64" dur="1" fill="hold">
                                          <p:stCondLst>
                                            <p:cond delay="0"/>
                                          </p:stCondLst>
                                        </p:cTn>
                                        <p:tgtEl>
                                          <p:spTgt spid="62572"/>
                                        </p:tgtEl>
                                        <p:attrNameLst>
                                          <p:attrName>style.visibility</p:attrName>
                                        </p:attrNameLst>
                                      </p:cBhvr>
                                      <p:to>
                                        <p:strVal val="visible"/>
                                      </p:to>
                                    </p:set>
                                    <p:animEffect transition="in" filter="fade">
                                      <p:cBhvr>
                                        <p:cTn id="65" dur="770" decel="100000"/>
                                        <p:tgtEl>
                                          <p:spTgt spid="62572"/>
                                        </p:tgtEl>
                                      </p:cBhvr>
                                    </p:animEffect>
                                    <p:animScale>
                                      <p:cBhvr>
                                        <p:cTn id="66" dur="770" decel="100000"/>
                                        <p:tgtEl>
                                          <p:spTgt spid="62572"/>
                                        </p:tgtEl>
                                      </p:cBhvr>
                                      <p:from x="10000" y="10000"/>
                                      <p:to x="200000" y="450000"/>
                                    </p:animScale>
                                    <p:animScale>
                                      <p:cBhvr>
                                        <p:cTn id="67" dur="1230" accel="100000" fill="hold">
                                          <p:stCondLst>
                                            <p:cond delay="770"/>
                                          </p:stCondLst>
                                        </p:cTn>
                                        <p:tgtEl>
                                          <p:spTgt spid="62572"/>
                                        </p:tgtEl>
                                      </p:cBhvr>
                                      <p:from x="200000" y="450000"/>
                                      <p:to x="100000" y="100000"/>
                                    </p:animScale>
                                    <p:set>
                                      <p:cBhvr>
                                        <p:cTn id="68" dur="770" fill="hold"/>
                                        <p:tgtEl>
                                          <p:spTgt spid="62572"/>
                                        </p:tgtEl>
                                        <p:attrNameLst>
                                          <p:attrName>ppt_x</p:attrName>
                                        </p:attrNameLst>
                                      </p:cBhvr>
                                      <p:to>
                                        <p:strVal val="(0.5)"/>
                                      </p:to>
                                    </p:set>
                                    <p:anim from="(0.5)" to="(#ppt_x)" calcmode="lin" valueType="num">
                                      <p:cBhvr>
                                        <p:cTn id="69" dur="1230" accel="100000" fill="hold">
                                          <p:stCondLst>
                                            <p:cond delay="770"/>
                                          </p:stCondLst>
                                        </p:cTn>
                                        <p:tgtEl>
                                          <p:spTgt spid="62572"/>
                                        </p:tgtEl>
                                        <p:attrNameLst>
                                          <p:attrName>ppt_x</p:attrName>
                                        </p:attrNameLst>
                                      </p:cBhvr>
                                    </p:anim>
                                    <p:set>
                                      <p:cBhvr>
                                        <p:cTn id="70" dur="770" fill="hold"/>
                                        <p:tgtEl>
                                          <p:spTgt spid="62572"/>
                                        </p:tgtEl>
                                        <p:attrNameLst>
                                          <p:attrName>ppt_y</p:attrName>
                                        </p:attrNameLst>
                                      </p:cBhvr>
                                      <p:to>
                                        <p:strVal val="(#ppt_y+0.4)"/>
                                      </p:to>
                                    </p:set>
                                    <p:anim from="(#ppt_y+0.4)" to="(#ppt_y)" calcmode="lin" valueType="num">
                                      <p:cBhvr>
                                        <p:cTn id="71" dur="1230" accel="100000" fill="hold">
                                          <p:stCondLst>
                                            <p:cond delay="770"/>
                                          </p:stCondLst>
                                        </p:cTn>
                                        <p:tgtEl>
                                          <p:spTgt spid="62572"/>
                                        </p:tgtEl>
                                        <p:attrNameLst>
                                          <p:attrName>ppt_y</p:attrName>
                                        </p:attrNameLst>
                                      </p:cBhvr>
                                    </p:anim>
                                  </p:childTnLst>
                                </p:cTn>
                              </p:par>
                              <p:par>
                                <p:cTn id="72" presetID="51" presetClass="entr" presetSubtype="0" fill="hold" grpId="0" nodeType="withEffect">
                                  <p:stCondLst>
                                    <p:cond delay="0"/>
                                  </p:stCondLst>
                                  <p:childTnLst>
                                    <p:set>
                                      <p:cBhvr>
                                        <p:cTn id="73" dur="1" fill="hold">
                                          <p:stCondLst>
                                            <p:cond delay="0"/>
                                          </p:stCondLst>
                                        </p:cTn>
                                        <p:tgtEl>
                                          <p:spTgt spid="62573"/>
                                        </p:tgtEl>
                                        <p:attrNameLst>
                                          <p:attrName>style.visibility</p:attrName>
                                        </p:attrNameLst>
                                      </p:cBhvr>
                                      <p:to>
                                        <p:strVal val="visible"/>
                                      </p:to>
                                    </p:set>
                                    <p:animEffect transition="in" filter="fade">
                                      <p:cBhvr>
                                        <p:cTn id="74" dur="770" decel="100000"/>
                                        <p:tgtEl>
                                          <p:spTgt spid="62573"/>
                                        </p:tgtEl>
                                      </p:cBhvr>
                                    </p:animEffect>
                                    <p:animScale>
                                      <p:cBhvr>
                                        <p:cTn id="75" dur="770" decel="100000"/>
                                        <p:tgtEl>
                                          <p:spTgt spid="62573"/>
                                        </p:tgtEl>
                                      </p:cBhvr>
                                      <p:from x="10000" y="10000"/>
                                      <p:to x="200000" y="450000"/>
                                    </p:animScale>
                                    <p:animScale>
                                      <p:cBhvr>
                                        <p:cTn id="76" dur="1230" accel="100000" fill="hold">
                                          <p:stCondLst>
                                            <p:cond delay="770"/>
                                          </p:stCondLst>
                                        </p:cTn>
                                        <p:tgtEl>
                                          <p:spTgt spid="62573"/>
                                        </p:tgtEl>
                                      </p:cBhvr>
                                      <p:from x="200000" y="450000"/>
                                      <p:to x="100000" y="100000"/>
                                    </p:animScale>
                                    <p:set>
                                      <p:cBhvr>
                                        <p:cTn id="77" dur="770" fill="hold"/>
                                        <p:tgtEl>
                                          <p:spTgt spid="62573"/>
                                        </p:tgtEl>
                                        <p:attrNameLst>
                                          <p:attrName>ppt_x</p:attrName>
                                        </p:attrNameLst>
                                      </p:cBhvr>
                                      <p:to>
                                        <p:strVal val="(0.5)"/>
                                      </p:to>
                                    </p:set>
                                    <p:anim from="(0.5)" to="(#ppt_x)" calcmode="lin" valueType="num">
                                      <p:cBhvr>
                                        <p:cTn id="78" dur="1230" accel="100000" fill="hold">
                                          <p:stCondLst>
                                            <p:cond delay="770"/>
                                          </p:stCondLst>
                                        </p:cTn>
                                        <p:tgtEl>
                                          <p:spTgt spid="62573"/>
                                        </p:tgtEl>
                                        <p:attrNameLst>
                                          <p:attrName>ppt_x</p:attrName>
                                        </p:attrNameLst>
                                      </p:cBhvr>
                                    </p:anim>
                                    <p:set>
                                      <p:cBhvr>
                                        <p:cTn id="79" dur="770" fill="hold"/>
                                        <p:tgtEl>
                                          <p:spTgt spid="62573"/>
                                        </p:tgtEl>
                                        <p:attrNameLst>
                                          <p:attrName>ppt_y</p:attrName>
                                        </p:attrNameLst>
                                      </p:cBhvr>
                                      <p:to>
                                        <p:strVal val="(#ppt_y+0.4)"/>
                                      </p:to>
                                    </p:set>
                                    <p:anim from="(#ppt_y+0.4)" to="(#ppt_y)" calcmode="lin" valueType="num">
                                      <p:cBhvr>
                                        <p:cTn id="80" dur="1230" accel="100000" fill="hold">
                                          <p:stCondLst>
                                            <p:cond delay="770"/>
                                          </p:stCondLst>
                                        </p:cTn>
                                        <p:tgtEl>
                                          <p:spTgt spid="62573"/>
                                        </p:tgtEl>
                                        <p:attrNameLst>
                                          <p:attrName>ppt_y</p:attrName>
                                        </p:attrNameLst>
                                      </p:cBhvr>
                                    </p:anim>
                                  </p:childTnLst>
                                </p:cTn>
                              </p:par>
                              <p:par>
                                <p:cTn id="81" presetID="51" presetClass="entr" presetSubtype="0" fill="hold" nodeType="withEffect">
                                  <p:stCondLst>
                                    <p:cond delay="0"/>
                                  </p:stCondLst>
                                  <p:childTnLst>
                                    <p:set>
                                      <p:cBhvr>
                                        <p:cTn id="82" dur="1" fill="hold">
                                          <p:stCondLst>
                                            <p:cond delay="0"/>
                                          </p:stCondLst>
                                        </p:cTn>
                                        <p:tgtEl>
                                          <p:spTgt spid="62574"/>
                                        </p:tgtEl>
                                        <p:attrNameLst>
                                          <p:attrName>style.visibility</p:attrName>
                                        </p:attrNameLst>
                                      </p:cBhvr>
                                      <p:to>
                                        <p:strVal val="visible"/>
                                      </p:to>
                                    </p:set>
                                    <p:animEffect transition="in" filter="fade">
                                      <p:cBhvr>
                                        <p:cTn id="83" dur="770" decel="100000"/>
                                        <p:tgtEl>
                                          <p:spTgt spid="62574"/>
                                        </p:tgtEl>
                                      </p:cBhvr>
                                    </p:animEffect>
                                    <p:animScale>
                                      <p:cBhvr>
                                        <p:cTn id="84" dur="770" decel="100000"/>
                                        <p:tgtEl>
                                          <p:spTgt spid="62574"/>
                                        </p:tgtEl>
                                      </p:cBhvr>
                                      <p:from x="10000" y="10000"/>
                                      <p:to x="200000" y="450000"/>
                                    </p:animScale>
                                    <p:animScale>
                                      <p:cBhvr>
                                        <p:cTn id="85" dur="1230" accel="100000" fill="hold">
                                          <p:stCondLst>
                                            <p:cond delay="770"/>
                                          </p:stCondLst>
                                        </p:cTn>
                                        <p:tgtEl>
                                          <p:spTgt spid="62574"/>
                                        </p:tgtEl>
                                      </p:cBhvr>
                                      <p:from x="200000" y="450000"/>
                                      <p:to x="100000" y="100000"/>
                                    </p:animScale>
                                    <p:set>
                                      <p:cBhvr>
                                        <p:cTn id="86" dur="770" fill="hold"/>
                                        <p:tgtEl>
                                          <p:spTgt spid="62574"/>
                                        </p:tgtEl>
                                        <p:attrNameLst>
                                          <p:attrName>ppt_x</p:attrName>
                                        </p:attrNameLst>
                                      </p:cBhvr>
                                      <p:to>
                                        <p:strVal val="(0.5)"/>
                                      </p:to>
                                    </p:set>
                                    <p:anim from="(0.5)" to="(#ppt_x)" calcmode="lin" valueType="num">
                                      <p:cBhvr>
                                        <p:cTn id="87" dur="1230" accel="100000" fill="hold">
                                          <p:stCondLst>
                                            <p:cond delay="770"/>
                                          </p:stCondLst>
                                        </p:cTn>
                                        <p:tgtEl>
                                          <p:spTgt spid="62574"/>
                                        </p:tgtEl>
                                        <p:attrNameLst>
                                          <p:attrName>ppt_x</p:attrName>
                                        </p:attrNameLst>
                                      </p:cBhvr>
                                    </p:anim>
                                    <p:set>
                                      <p:cBhvr>
                                        <p:cTn id="88" dur="770" fill="hold"/>
                                        <p:tgtEl>
                                          <p:spTgt spid="62574"/>
                                        </p:tgtEl>
                                        <p:attrNameLst>
                                          <p:attrName>ppt_y</p:attrName>
                                        </p:attrNameLst>
                                      </p:cBhvr>
                                      <p:to>
                                        <p:strVal val="(#ppt_y+0.4)"/>
                                      </p:to>
                                    </p:set>
                                    <p:anim from="(#ppt_y+0.4)" to="(#ppt_y)" calcmode="lin" valueType="num">
                                      <p:cBhvr>
                                        <p:cTn id="89" dur="1230" accel="100000" fill="hold">
                                          <p:stCondLst>
                                            <p:cond delay="770"/>
                                          </p:stCondLst>
                                        </p:cTn>
                                        <p:tgtEl>
                                          <p:spTgt spid="62574"/>
                                        </p:tgtEl>
                                        <p:attrNameLst>
                                          <p:attrName>ppt_y</p:attrName>
                                        </p:attrNameLst>
                                      </p:cBhvr>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16" presetClass="entr" presetSubtype="37" fill="hold" nodeType="clickEffect">
                                  <p:stCondLst>
                                    <p:cond delay="0"/>
                                  </p:stCondLst>
                                  <p:childTnLst>
                                    <p:set>
                                      <p:cBhvr>
                                        <p:cTn id="93" dur="1" fill="hold">
                                          <p:stCondLst>
                                            <p:cond delay="0"/>
                                          </p:stCondLst>
                                        </p:cTn>
                                        <p:tgtEl>
                                          <p:spTgt spid="62487"/>
                                        </p:tgtEl>
                                        <p:attrNameLst>
                                          <p:attrName>style.visibility</p:attrName>
                                        </p:attrNameLst>
                                      </p:cBhvr>
                                      <p:to>
                                        <p:strVal val="visible"/>
                                      </p:to>
                                    </p:set>
                                    <p:animEffect transition="in" filter="barn(outVertical)">
                                      <p:cBhvr>
                                        <p:cTn id="94" dur="1000"/>
                                        <p:tgtEl>
                                          <p:spTgt spid="62487"/>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6" presetClass="entr" presetSubtype="37" fill="hold" nodeType="clickEffect">
                                  <p:stCondLst>
                                    <p:cond delay="0"/>
                                  </p:stCondLst>
                                  <p:childTnLst>
                                    <p:set>
                                      <p:cBhvr>
                                        <p:cTn id="98" dur="1" fill="hold">
                                          <p:stCondLst>
                                            <p:cond delay="0"/>
                                          </p:stCondLst>
                                        </p:cTn>
                                        <p:tgtEl>
                                          <p:spTgt spid="62481"/>
                                        </p:tgtEl>
                                        <p:attrNameLst>
                                          <p:attrName>style.visibility</p:attrName>
                                        </p:attrNameLst>
                                      </p:cBhvr>
                                      <p:to>
                                        <p:strVal val="visible"/>
                                      </p:to>
                                    </p:set>
                                    <p:animEffect transition="in" filter="barn(outVertical)">
                                      <p:cBhvr>
                                        <p:cTn id="99" dur="1000"/>
                                        <p:tgtEl>
                                          <p:spTgt spid="6248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1" fill="hold" nodeType="clickEffect">
                                  <p:stCondLst>
                                    <p:cond delay="0"/>
                                  </p:stCondLst>
                                  <p:childTnLst>
                                    <p:set>
                                      <p:cBhvr>
                                        <p:cTn id="103" dur="1" fill="hold">
                                          <p:stCondLst>
                                            <p:cond delay="0"/>
                                          </p:stCondLst>
                                        </p:cTn>
                                        <p:tgtEl>
                                          <p:spTgt spid="62472"/>
                                        </p:tgtEl>
                                        <p:attrNameLst>
                                          <p:attrName>style.visibility</p:attrName>
                                        </p:attrNameLst>
                                      </p:cBhvr>
                                      <p:to>
                                        <p:strVal val="visible"/>
                                      </p:to>
                                    </p:set>
                                    <p:animEffect transition="in" filter="wipe(up)">
                                      <p:cBhvr>
                                        <p:cTn id="104" dur="3000"/>
                                        <p:tgtEl>
                                          <p:spTgt spid="6247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8" presetClass="entr" presetSubtype="9" fill="hold" nodeType="clickEffect">
                                  <p:stCondLst>
                                    <p:cond delay="0"/>
                                  </p:stCondLst>
                                  <p:childTnLst>
                                    <p:set>
                                      <p:cBhvr>
                                        <p:cTn id="108" dur="1" fill="hold">
                                          <p:stCondLst>
                                            <p:cond delay="0"/>
                                          </p:stCondLst>
                                        </p:cTn>
                                        <p:tgtEl>
                                          <p:spTgt spid="62502"/>
                                        </p:tgtEl>
                                        <p:attrNameLst>
                                          <p:attrName>style.visibility</p:attrName>
                                        </p:attrNameLst>
                                      </p:cBhvr>
                                      <p:to>
                                        <p:strVal val="visible"/>
                                      </p:to>
                                    </p:set>
                                    <p:animEffect transition="in" filter="strips(upLeft)">
                                      <p:cBhvr>
                                        <p:cTn id="109" dur="2000"/>
                                        <p:tgtEl>
                                          <p:spTgt spid="6250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6" presetClass="entr" presetSubtype="26" fill="hold" nodeType="clickEffect">
                                  <p:stCondLst>
                                    <p:cond delay="0"/>
                                  </p:stCondLst>
                                  <p:childTnLst>
                                    <p:set>
                                      <p:cBhvr>
                                        <p:cTn id="113" dur="1" fill="hold">
                                          <p:stCondLst>
                                            <p:cond delay="0"/>
                                          </p:stCondLst>
                                        </p:cTn>
                                        <p:tgtEl>
                                          <p:spTgt spid="62514"/>
                                        </p:tgtEl>
                                        <p:attrNameLst>
                                          <p:attrName>style.visibility</p:attrName>
                                        </p:attrNameLst>
                                      </p:cBhvr>
                                      <p:to>
                                        <p:strVal val="visible"/>
                                      </p:to>
                                    </p:set>
                                    <p:animEffect transition="in" filter="barn(inHorizontal)">
                                      <p:cBhvr>
                                        <p:cTn id="114" dur="1000"/>
                                        <p:tgtEl>
                                          <p:spTgt spid="62514"/>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1" fill="hold" nodeType="clickEffect">
                                  <p:stCondLst>
                                    <p:cond delay="0"/>
                                  </p:stCondLst>
                                  <p:childTnLst>
                                    <p:set>
                                      <p:cBhvr>
                                        <p:cTn id="118" dur="1" fill="hold">
                                          <p:stCondLst>
                                            <p:cond delay="0"/>
                                          </p:stCondLst>
                                        </p:cTn>
                                        <p:tgtEl>
                                          <p:spTgt spid="62528"/>
                                        </p:tgtEl>
                                        <p:attrNameLst>
                                          <p:attrName>style.visibility</p:attrName>
                                        </p:attrNameLst>
                                      </p:cBhvr>
                                      <p:to>
                                        <p:strVal val="visible"/>
                                      </p:to>
                                    </p:set>
                                    <p:animEffect transition="in" filter="wipe(up)">
                                      <p:cBhvr>
                                        <p:cTn id="119" dur="2000"/>
                                        <p:tgtEl>
                                          <p:spTgt spid="6252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6" presetClass="entr" presetSubtype="37" fill="hold" nodeType="clickEffect">
                                  <p:stCondLst>
                                    <p:cond delay="0"/>
                                  </p:stCondLst>
                                  <p:childTnLst>
                                    <p:set>
                                      <p:cBhvr>
                                        <p:cTn id="123" dur="1" fill="hold">
                                          <p:stCondLst>
                                            <p:cond delay="0"/>
                                          </p:stCondLst>
                                        </p:cTn>
                                        <p:tgtEl>
                                          <p:spTgt spid="62534"/>
                                        </p:tgtEl>
                                        <p:attrNameLst>
                                          <p:attrName>style.visibility</p:attrName>
                                        </p:attrNameLst>
                                      </p:cBhvr>
                                      <p:to>
                                        <p:strVal val="visible"/>
                                      </p:to>
                                    </p:set>
                                    <p:animEffect transition="in" filter="barn(outVertical)">
                                      <p:cBhvr>
                                        <p:cTn id="124" dur="1000"/>
                                        <p:tgtEl>
                                          <p:spTgt spid="62534"/>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8" presetClass="entr" presetSubtype="9" fill="hold" nodeType="clickEffect">
                                  <p:stCondLst>
                                    <p:cond delay="0"/>
                                  </p:stCondLst>
                                  <p:childTnLst>
                                    <p:set>
                                      <p:cBhvr>
                                        <p:cTn id="128" dur="1" fill="hold">
                                          <p:stCondLst>
                                            <p:cond delay="0"/>
                                          </p:stCondLst>
                                        </p:cTn>
                                        <p:tgtEl>
                                          <p:spTgt spid="62537"/>
                                        </p:tgtEl>
                                        <p:attrNameLst>
                                          <p:attrName>style.visibility</p:attrName>
                                        </p:attrNameLst>
                                      </p:cBhvr>
                                      <p:to>
                                        <p:strVal val="visible"/>
                                      </p:to>
                                    </p:set>
                                    <p:animEffect transition="in" filter="strips(upLeft)">
                                      <p:cBhvr>
                                        <p:cTn id="129" dur="2000"/>
                                        <p:tgtEl>
                                          <p:spTgt spid="62537"/>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6" presetClass="entr" presetSubtype="37" fill="hold" nodeType="clickEffect">
                                  <p:stCondLst>
                                    <p:cond delay="0"/>
                                  </p:stCondLst>
                                  <p:childTnLst>
                                    <p:set>
                                      <p:cBhvr>
                                        <p:cTn id="133" dur="1" fill="hold">
                                          <p:stCondLst>
                                            <p:cond delay="0"/>
                                          </p:stCondLst>
                                        </p:cTn>
                                        <p:tgtEl>
                                          <p:spTgt spid="62543"/>
                                        </p:tgtEl>
                                        <p:attrNameLst>
                                          <p:attrName>style.visibility</p:attrName>
                                        </p:attrNameLst>
                                      </p:cBhvr>
                                      <p:to>
                                        <p:strVal val="visible"/>
                                      </p:to>
                                    </p:set>
                                    <p:animEffect transition="in" filter="barn(outVertical)">
                                      <p:cBhvr>
                                        <p:cTn id="134" dur="1000"/>
                                        <p:tgtEl>
                                          <p:spTgt spid="62543"/>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6" presetClass="entr" presetSubtype="37" fill="hold" nodeType="clickEffect">
                                  <p:stCondLst>
                                    <p:cond delay="0"/>
                                  </p:stCondLst>
                                  <p:childTnLst>
                                    <p:set>
                                      <p:cBhvr>
                                        <p:cTn id="138" dur="1" fill="hold">
                                          <p:stCondLst>
                                            <p:cond delay="0"/>
                                          </p:stCondLst>
                                        </p:cTn>
                                        <p:tgtEl>
                                          <p:spTgt spid="62540"/>
                                        </p:tgtEl>
                                        <p:attrNameLst>
                                          <p:attrName>style.visibility</p:attrName>
                                        </p:attrNameLst>
                                      </p:cBhvr>
                                      <p:to>
                                        <p:strVal val="visible"/>
                                      </p:to>
                                    </p:set>
                                    <p:animEffect transition="in" filter="barn(outVertical)">
                                      <p:cBhvr>
                                        <p:cTn id="139" dur="2000"/>
                                        <p:tgtEl>
                                          <p:spTgt spid="62540"/>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6" presetClass="entr" presetSubtype="37" fill="hold" nodeType="clickEffect">
                                  <p:stCondLst>
                                    <p:cond delay="0"/>
                                  </p:stCondLst>
                                  <p:childTnLst>
                                    <p:set>
                                      <p:cBhvr>
                                        <p:cTn id="143" dur="1" fill="hold">
                                          <p:stCondLst>
                                            <p:cond delay="0"/>
                                          </p:stCondLst>
                                        </p:cTn>
                                        <p:tgtEl>
                                          <p:spTgt spid="62551"/>
                                        </p:tgtEl>
                                        <p:attrNameLst>
                                          <p:attrName>style.visibility</p:attrName>
                                        </p:attrNameLst>
                                      </p:cBhvr>
                                      <p:to>
                                        <p:strVal val="visible"/>
                                      </p:to>
                                    </p:set>
                                    <p:animEffect transition="in" filter="barn(outVertical)">
                                      <p:cBhvr>
                                        <p:cTn id="144" dur="1000"/>
                                        <p:tgtEl>
                                          <p:spTgt spid="62551"/>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1" fill="hold" nodeType="clickEffect">
                                  <p:stCondLst>
                                    <p:cond delay="0"/>
                                  </p:stCondLst>
                                  <p:childTnLst>
                                    <p:set>
                                      <p:cBhvr>
                                        <p:cTn id="148" dur="1" fill="hold">
                                          <p:stCondLst>
                                            <p:cond delay="0"/>
                                          </p:stCondLst>
                                        </p:cTn>
                                        <p:tgtEl>
                                          <p:spTgt spid="62515"/>
                                        </p:tgtEl>
                                        <p:attrNameLst>
                                          <p:attrName>style.visibility</p:attrName>
                                        </p:attrNameLst>
                                      </p:cBhvr>
                                      <p:to>
                                        <p:strVal val="visible"/>
                                      </p:to>
                                    </p:set>
                                    <p:animEffect transition="in" filter="wipe(up)">
                                      <p:cBhvr>
                                        <p:cTn id="149" dur="3000"/>
                                        <p:tgtEl>
                                          <p:spTgt spid="6251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8" presetClass="entr" presetSubtype="9" fill="hold" nodeType="clickEffect">
                                  <p:stCondLst>
                                    <p:cond delay="0"/>
                                  </p:stCondLst>
                                  <p:childTnLst>
                                    <p:set>
                                      <p:cBhvr>
                                        <p:cTn id="153" dur="1" fill="hold">
                                          <p:stCondLst>
                                            <p:cond delay="0"/>
                                          </p:stCondLst>
                                        </p:cTn>
                                        <p:tgtEl>
                                          <p:spTgt spid="62558"/>
                                        </p:tgtEl>
                                        <p:attrNameLst>
                                          <p:attrName>style.visibility</p:attrName>
                                        </p:attrNameLst>
                                      </p:cBhvr>
                                      <p:to>
                                        <p:strVal val="visible"/>
                                      </p:to>
                                    </p:set>
                                    <p:animEffect transition="in" filter="strips(upLeft)">
                                      <p:cBhvr>
                                        <p:cTn id="154" dur="2000"/>
                                        <p:tgtEl>
                                          <p:spTgt spid="62558"/>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grpId="0" nodeType="clickEffect">
                                  <p:stCondLst>
                                    <p:cond delay="0"/>
                                  </p:stCondLst>
                                  <p:childTnLst>
                                    <p:set>
                                      <p:cBhvr>
                                        <p:cTn id="158" dur="1" fill="hold">
                                          <p:stCondLst>
                                            <p:cond delay="0"/>
                                          </p:stCondLst>
                                        </p:cTn>
                                        <p:tgtEl>
                                          <p:spTgt spid="113"/>
                                        </p:tgtEl>
                                        <p:attrNameLst>
                                          <p:attrName>style.visibility</p:attrName>
                                        </p:attrNameLst>
                                      </p:cBhvr>
                                      <p:to>
                                        <p:strVal val="visible"/>
                                      </p:to>
                                    </p:set>
                                    <p:animEffect transition="in" filter="blinds(horizontal)">
                                      <p:cBhvr>
                                        <p:cTn id="159" dur="1000"/>
                                        <p:tgtEl>
                                          <p:spTgt spid="113"/>
                                        </p:tgtEl>
                                      </p:cBhvr>
                                    </p:animEffect>
                                  </p:childTnLst>
                                </p:cTn>
                              </p:par>
                            </p:childTnLst>
                          </p:cTn>
                        </p:par>
                      </p:childTnLst>
                    </p:cTn>
                  </p:par>
                  <p:par>
                    <p:cTn id="160" fill="hold">
                      <p:stCondLst>
                        <p:cond delay="indefinite"/>
                      </p:stCondLst>
                      <p:childTnLst>
                        <p:par>
                          <p:cTn id="161" fill="hold">
                            <p:stCondLst>
                              <p:cond delay="0"/>
                            </p:stCondLst>
                            <p:childTnLst>
                              <p:par>
                                <p:cTn id="162" presetID="3" presetClass="entr" presetSubtype="10" fill="hold" grpId="0" nodeType="clickEffect">
                                  <p:stCondLst>
                                    <p:cond delay="0"/>
                                  </p:stCondLst>
                                  <p:childTnLst>
                                    <p:set>
                                      <p:cBhvr>
                                        <p:cTn id="163" dur="1" fill="hold">
                                          <p:stCondLst>
                                            <p:cond delay="0"/>
                                          </p:stCondLst>
                                        </p:cTn>
                                        <p:tgtEl>
                                          <p:spTgt spid="114"/>
                                        </p:tgtEl>
                                        <p:attrNameLst>
                                          <p:attrName>style.visibility</p:attrName>
                                        </p:attrNameLst>
                                      </p:cBhvr>
                                      <p:to>
                                        <p:strVal val="visible"/>
                                      </p:to>
                                    </p:set>
                                    <p:animEffect transition="in" filter="blinds(horizontal)">
                                      <p:cBhvr>
                                        <p:cTn id="164"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8" grpId="0" animBg="1"/>
      <p:bldP spid="62507" grpId="0"/>
      <p:bldP spid="62561" grpId="0"/>
      <p:bldP spid="62570" grpId="0"/>
      <p:bldP spid="62571" grpId="0"/>
      <p:bldP spid="62572" grpId="0"/>
      <p:bldP spid="62573" grpId="0"/>
      <p:bldP spid="113" grpId="0" animBg="1"/>
      <p:bldP spid="1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49B7F-3C4B-4DA9-8A67-67F94D2D263D}"/>
              </a:ext>
            </a:extLst>
          </p:cNvPr>
          <p:cNvSpPr>
            <a:spLocks noGrp="1"/>
          </p:cNvSpPr>
          <p:nvPr>
            <p:ph type="title"/>
          </p:nvPr>
        </p:nvSpPr>
        <p:spPr/>
        <p:txBody>
          <a:bodyPr/>
          <a:lstStyle/>
          <a:p>
            <a:r>
              <a:rPr lang="en-US" altLang="zh-CN" dirty="0"/>
              <a:t>8.4.5 </a:t>
            </a:r>
            <a:r>
              <a:rPr lang="zh-CN" altLang="en-US" dirty="0"/>
              <a:t>屏蔽技术的引入</a:t>
            </a:r>
            <a:r>
              <a:rPr lang="en-US" altLang="zh-CN" dirty="0"/>
              <a:t>——</a:t>
            </a:r>
            <a:r>
              <a:rPr lang="zh-CN" altLang="en-US" dirty="0"/>
              <a:t>屏蔽触发器</a:t>
            </a:r>
          </a:p>
        </p:txBody>
      </p:sp>
      <p:pic>
        <p:nvPicPr>
          <p:cNvPr id="4" name="内容占位符 3">
            <a:extLst>
              <a:ext uri="{FF2B5EF4-FFF2-40B4-BE49-F238E27FC236}">
                <a16:creationId xmlns:a16="http://schemas.microsoft.com/office/drawing/2014/main" id="{00BAC117-2629-4C52-A44B-912864C68B1B}"/>
              </a:ext>
            </a:extLst>
          </p:cNvPr>
          <p:cNvPicPr>
            <a:picLocks noGrp="1" noChangeAspect="1"/>
          </p:cNvPicPr>
          <p:nvPr>
            <p:ph idx="1"/>
          </p:nvPr>
        </p:nvPicPr>
        <p:blipFill>
          <a:blip r:embed="rId3"/>
          <a:stretch>
            <a:fillRect/>
          </a:stretch>
        </p:blipFill>
        <p:spPr>
          <a:xfrm>
            <a:off x="1198170" y="971550"/>
            <a:ext cx="6747660" cy="3781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图片 4">
            <a:extLst>
              <a:ext uri="{FF2B5EF4-FFF2-40B4-BE49-F238E27FC236}">
                <a16:creationId xmlns:a16="http://schemas.microsoft.com/office/drawing/2014/main" id="{4F0A4B87-F212-4398-95CE-6957B550CF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296025482"/>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latin typeface="等线" panose="02010600030101010101" pitchFamily="2" charset="-122"/>
                <a:ea typeface="等线" panose="02010600030101010101" pitchFamily="2" charset="-122"/>
              </a:rPr>
              <a:t>8.1.1 CPU</a:t>
            </a:r>
            <a:r>
              <a:rPr lang="zh-CN" altLang="en-US" dirty="0">
                <a:latin typeface="等线" panose="02010600030101010101" pitchFamily="2" charset="-122"/>
                <a:ea typeface="等线" panose="02010600030101010101" pitchFamily="2" charset="-122"/>
              </a:rPr>
              <a:t>的模型结构</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基于</a:t>
            </a:r>
            <a:r>
              <a:rPr lang="en-US" altLang="zh-CN" dirty="0">
                <a:latin typeface="等线" panose="02010600030101010101" pitchFamily="2" charset="-122"/>
                <a:ea typeface="等线" panose="02010600030101010101" pitchFamily="2" charset="-122"/>
              </a:rPr>
              <a:t>CPU</a:t>
            </a:r>
            <a:r>
              <a:rPr lang="zh-CN" altLang="en-US" dirty="0">
                <a:latin typeface="等线" panose="02010600030101010101" pitchFamily="2" charset="-122"/>
                <a:ea typeface="等线" panose="02010600030101010101" pitchFamily="2" charset="-122"/>
              </a:rPr>
              <a:t>功能的迭代认知</a:t>
            </a:r>
          </a:p>
        </p:txBody>
      </p:sp>
      <p:pic>
        <p:nvPicPr>
          <p:cNvPr id="3" name="内容占位符 2"/>
          <p:cNvPicPr>
            <a:picLocks noGrp="1" noChangeAspect="1"/>
          </p:cNvPicPr>
          <p:nvPr>
            <p:ph idx="1"/>
          </p:nvPr>
        </p:nvPicPr>
        <p:blipFill>
          <a:blip r:embed="rId5"/>
          <a:srcRect b="6115"/>
          <a:stretch>
            <a:fillRect/>
          </a:stretch>
        </p:blipFill>
        <p:spPr>
          <a:xfrm>
            <a:off x="1756886" y="1001078"/>
            <a:ext cx="5280660" cy="2478881"/>
          </a:xfrm>
          <a:prstGeom prst="rect">
            <a:avLst/>
          </a:prstGeom>
        </p:spPr>
      </p:pic>
      <p:pic>
        <p:nvPicPr>
          <p:cNvPr id="5" name="图片 4">
            <a:extLst>
              <a:ext uri="{FF2B5EF4-FFF2-40B4-BE49-F238E27FC236}">
                <a16:creationId xmlns:a16="http://schemas.microsoft.com/office/drawing/2014/main" id="{41586CA6-8B83-4CE3-A0CE-61D7E5F737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34710"/>
            <a:ext cx="1103821" cy="1103821"/>
          </a:xfrm>
          <a:prstGeom prst="rect">
            <a:avLst/>
          </a:prstGeom>
        </p:spPr>
      </p:pic>
      <p:sp>
        <p:nvSpPr>
          <p:cNvPr id="6" name="矩形 5">
            <a:extLst>
              <a:ext uri="{FF2B5EF4-FFF2-40B4-BE49-F238E27FC236}">
                <a16:creationId xmlns:a16="http://schemas.microsoft.com/office/drawing/2014/main" id="{05E8D303-A8BC-4E2A-A867-E612138B3E66}"/>
              </a:ext>
            </a:extLst>
          </p:cNvPr>
          <p:cNvSpPr/>
          <p:nvPr/>
        </p:nvSpPr>
        <p:spPr>
          <a:xfrm>
            <a:off x="2665701" y="3680757"/>
            <a:ext cx="3225370" cy="461665"/>
          </a:xfrm>
          <a:prstGeom prst="rect">
            <a:avLst/>
          </a:prstGeom>
          <a:noFill/>
        </p:spPr>
        <p:txBody>
          <a:bodyPr wrap="none" lIns="91440" tIns="45720" rIns="91440" bIns="45720">
            <a:spAutoFit/>
          </a:bodyPr>
          <a:lstStyle/>
          <a:p>
            <a:pPr algn="ctr"/>
            <a:r>
              <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字魂59号-创粗黑"/>
                <a:ea typeface="等线" panose="02010600030101010101" pitchFamily="2" charset="-122"/>
              </a:rPr>
              <a:t>认知</a:t>
            </a:r>
            <a:r>
              <a:rPr lang="en-US" altLang="zh-CN"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字魂59号-创粗黑"/>
                <a:ea typeface="等线" panose="02010600030101010101" pitchFamily="2" charset="-122"/>
              </a:rPr>
              <a:t>1</a:t>
            </a:r>
            <a:r>
              <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字魂59号-创粗黑"/>
                <a:ea typeface="等线" panose="02010600030101010101" pitchFamily="2" charset="-122"/>
              </a:rPr>
              <a:t>：</a:t>
            </a:r>
            <a:r>
              <a:rPr lang="en-US" altLang="zh-CN"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字魂59号-创粗黑"/>
                <a:ea typeface="等线" panose="02010600030101010101" pitchFamily="2" charset="-122"/>
              </a:rPr>
              <a:t>CPU = CU + ALU</a:t>
            </a:r>
            <a:endPar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018C2-4723-46FD-AE84-CF54F5E40528}"/>
              </a:ext>
            </a:extLst>
          </p:cNvPr>
          <p:cNvSpPr>
            <a:spLocks noGrp="1"/>
          </p:cNvSpPr>
          <p:nvPr>
            <p:ph type="title"/>
          </p:nvPr>
        </p:nvSpPr>
        <p:spPr/>
        <p:txBody>
          <a:bodyPr/>
          <a:lstStyle/>
          <a:p>
            <a:r>
              <a:rPr lang="en-US" altLang="zh-CN" dirty="0"/>
              <a:t>8.4.5 </a:t>
            </a:r>
            <a:r>
              <a:rPr lang="zh-CN" altLang="en-US" dirty="0"/>
              <a:t>屏蔽技术的引入</a:t>
            </a:r>
            <a:r>
              <a:rPr lang="en-US" altLang="zh-CN" dirty="0"/>
              <a:t>——</a:t>
            </a:r>
            <a:r>
              <a:rPr lang="zh-CN" altLang="en-US" dirty="0"/>
              <a:t>屏蔽字</a:t>
            </a:r>
          </a:p>
        </p:txBody>
      </p:sp>
      <p:pic>
        <p:nvPicPr>
          <p:cNvPr id="4" name="内容占位符 3">
            <a:extLst>
              <a:ext uri="{FF2B5EF4-FFF2-40B4-BE49-F238E27FC236}">
                <a16:creationId xmlns:a16="http://schemas.microsoft.com/office/drawing/2014/main" id="{6C8C01F0-3A05-4B37-8CA4-723FA459D7FD}"/>
              </a:ext>
            </a:extLst>
          </p:cNvPr>
          <p:cNvPicPr>
            <a:picLocks noGrp="1" noChangeAspect="1"/>
          </p:cNvPicPr>
          <p:nvPr>
            <p:ph idx="1"/>
          </p:nvPr>
        </p:nvPicPr>
        <p:blipFill>
          <a:blip r:embed="rId2"/>
          <a:stretch>
            <a:fillRect/>
          </a:stretch>
        </p:blipFill>
        <p:spPr>
          <a:xfrm>
            <a:off x="1206059" y="971550"/>
            <a:ext cx="6731882" cy="37814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CA530D30-67AD-448A-90A8-89BD6D61E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500184391"/>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357A4-8321-47B7-9CA0-FB92FE8EEE6B}"/>
              </a:ext>
            </a:extLst>
          </p:cNvPr>
          <p:cNvSpPr>
            <a:spLocks noGrp="1"/>
          </p:cNvSpPr>
          <p:nvPr>
            <p:ph type="title"/>
          </p:nvPr>
        </p:nvSpPr>
        <p:spPr/>
        <p:txBody>
          <a:bodyPr/>
          <a:lstStyle/>
          <a:p>
            <a:r>
              <a:rPr lang="en-US" altLang="zh-CN" dirty="0"/>
              <a:t>8.4.5 </a:t>
            </a:r>
            <a:r>
              <a:rPr lang="zh-CN" altLang="en-US" dirty="0"/>
              <a:t>屏蔽技术</a:t>
            </a:r>
            <a:r>
              <a:rPr lang="en-US" altLang="zh-CN" dirty="0"/>
              <a:t>——</a:t>
            </a:r>
            <a:r>
              <a:rPr lang="zh-CN" altLang="en-US" dirty="0"/>
              <a:t>优先级的处理</a:t>
            </a:r>
          </a:p>
        </p:txBody>
      </p:sp>
      <p:pic>
        <p:nvPicPr>
          <p:cNvPr id="4" name="内容占位符 3">
            <a:extLst>
              <a:ext uri="{FF2B5EF4-FFF2-40B4-BE49-F238E27FC236}">
                <a16:creationId xmlns:a16="http://schemas.microsoft.com/office/drawing/2014/main" id="{0DDF5C7F-29AB-4A56-AE72-927FF4E472B9}"/>
              </a:ext>
            </a:extLst>
          </p:cNvPr>
          <p:cNvPicPr>
            <a:picLocks noGrp="1" noChangeAspect="1"/>
          </p:cNvPicPr>
          <p:nvPr>
            <p:ph idx="1"/>
          </p:nvPr>
        </p:nvPicPr>
        <p:blipFill>
          <a:blip r:embed="rId2"/>
          <a:stretch>
            <a:fillRect/>
          </a:stretch>
        </p:blipFill>
        <p:spPr>
          <a:xfrm>
            <a:off x="1213359" y="971550"/>
            <a:ext cx="6717282" cy="37814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CF67B33F-D8C5-43A1-AC53-79899CE9A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2216668077"/>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2027D-6D26-4E01-9E5A-0C789447B0C5}"/>
              </a:ext>
            </a:extLst>
          </p:cNvPr>
          <p:cNvSpPr>
            <a:spLocks noGrp="1"/>
          </p:cNvSpPr>
          <p:nvPr>
            <p:ph type="title"/>
          </p:nvPr>
        </p:nvSpPr>
        <p:spPr/>
        <p:txBody>
          <a:bodyPr/>
          <a:lstStyle/>
          <a:p>
            <a:r>
              <a:rPr lang="en-US" altLang="zh-CN" dirty="0"/>
              <a:t>8.4.6 </a:t>
            </a:r>
            <a:r>
              <a:rPr lang="zh-CN" altLang="en-US" dirty="0"/>
              <a:t>多重中断的流程</a:t>
            </a:r>
          </a:p>
        </p:txBody>
      </p:sp>
      <p:pic>
        <p:nvPicPr>
          <p:cNvPr id="4" name="内容占位符 3">
            <a:extLst>
              <a:ext uri="{FF2B5EF4-FFF2-40B4-BE49-F238E27FC236}">
                <a16:creationId xmlns:a16="http://schemas.microsoft.com/office/drawing/2014/main" id="{74C5930D-F606-4FE1-8BA5-7D61024781FC}"/>
              </a:ext>
            </a:extLst>
          </p:cNvPr>
          <p:cNvPicPr>
            <a:picLocks noGrp="1" noChangeAspect="1"/>
          </p:cNvPicPr>
          <p:nvPr>
            <p:ph idx="1"/>
          </p:nvPr>
        </p:nvPicPr>
        <p:blipFill>
          <a:blip r:embed="rId3"/>
          <a:stretch>
            <a:fillRect/>
          </a:stretch>
        </p:blipFill>
        <p:spPr>
          <a:xfrm>
            <a:off x="1213359" y="971550"/>
            <a:ext cx="6717282" cy="37814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F1E47236-D9B6-424B-B976-4C85DF0B4E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3814520764"/>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779E4-C6D7-430D-89EC-14633D1733B3}"/>
              </a:ext>
            </a:extLst>
          </p:cNvPr>
          <p:cNvSpPr>
            <a:spLocks noGrp="1"/>
          </p:cNvSpPr>
          <p:nvPr>
            <p:ph type="title"/>
          </p:nvPr>
        </p:nvSpPr>
        <p:spPr/>
        <p:txBody>
          <a:bodyPr/>
          <a:lstStyle/>
          <a:p>
            <a:r>
              <a:rPr lang="en-US" altLang="zh-CN" dirty="0"/>
              <a:t>8.4.6 </a:t>
            </a:r>
            <a:r>
              <a:rPr lang="zh-CN" altLang="en-US" dirty="0"/>
              <a:t>多重中断的断点保护</a:t>
            </a:r>
          </a:p>
        </p:txBody>
      </p:sp>
      <p:pic>
        <p:nvPicPr>
          <p:cNvPr id="4" name="内容占位符 3">
            <a:extLst>
              <a:ext uri="{FF2B5EF4-FFF2-40B4-BE49-F238E27FC236}">
                <a16:creationId xmlns:a16="http://schemas.microsoft.com/office/drawing/2014/main" id="{C5F90B89-97B6-4CF8-AC9E-894D1953DD72}"/>
              </a:ext>
            </a:extLst>
          </p:cNvPr>
          <p:cNvPicPr>
            <a:picLocks noGrp="1" noChangeAspect="1"/>
          </p:cNvPicPr>
          <p:nvPr>
            <p:ph idx="1"/>
          </p:nvPr>
        </p:nvPicPr>
        <p:blipFill>
          <a:blip r:embed="rId3"/>
          <a:stretch>
            <a:fillRect/>
          </a:stretch>
        </p:blipFill>
        <p:spPr>
          <a:xfrm>
            <a:off x="1212773" y="971550"/>
            <a:ext cx="6718454" cy="37814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B8071947-6A64-4CA6-A430-ABF08F4A20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964674175"/>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97181-AE79-41D7-A222-091641A03E4F}"/>
              </a:ext>
            </a:extLst>
          </p:cNvPr>
          <p:cNvSpPr>
            <a:spLocks noGrp="1"/>
          </p:cNvSpPr>
          <p:nvPr>
            <p:ph type="title"/>
          </p:nvPr>
        </p:nvSpPr>
        <p:spPr/>
        <p:txBody>
          <a:bodyPr/>
          <a:lstStyle/>
          <a:p>
            <a:r>
              <a:rPr lang="en-US" altLang="zh-CN" dirty="0"/>
              <a:t>8.4.6 </a:t>
            </a:r>
            <a:r>
              <a:rPr lang="zh-CN" altLang="en-US" dirty="0"/>
              <a:t>地址冲突、数据丢失问题的解决方案</a:t>
            </a:r>
          </a:p>
        </p:txBody>
      </p:sp>
      <p:pic>
        <p:nvPicPr>
          <p:cNvPr id="4" name="内容占位符 3">
            <a:extLst>
              <a:ext uri="{FF2B5EF4-FFF2-40B4-BE49-F238E27FC236}">
                <a16:creationId xmlns:a16="http://schemas.microsoft.com/office/drawing/2014/main" id="{2A3A4C6F-CFA2-41B9-998E-D8CFD1FA7EAB}"/>
              </a:ext>
            </a:extLst>
          </p:cNvPr>
          <p:cNvPicPr>
            <a:picLocks noGrp="1" noChangeAspect="1"/>
          </p:cNvPicPr>
          <p:nvPr>
            <p:ph idx="1"/>
          </p:nvPr>
        </p:nvPicPr>
        <p:blipFill>
          <a:blip r:embed="rId3"/>
          <a:stretch>
            <a:fillRect/>
          </a:stretch>
        </p:blipFill>
        <p:spPr>
          <a:xfrm>
            <a:off x="1226091" y="971550"/>
            <a:ext cx="6691817" cy="3781425"/>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0BB9DD9E-B5C5-4E9F-86BC-E5BF721BB2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extLst>
      <p:ext uri="{BB962C8B-B14F-4D97-AF65-F5344CB8AC3E}">
        <p14:creationId xmlns:p14="http://schemas.microsoft.com/office/powerpoint/2010/main" val="283556943"/>
      </p:ext>
    </p:ext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E:\PPT改稿\商务\ed0ba87e0aed2376cd563decc64c8ec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1" y="0"/>
            <a:ext cx="3711201"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7963900" y="1637276"/>
            <a:ext cx="770573" cy="1282905"/>
            <a:chOff x="13963" y="4863"/>
            <a:chExt cx="1618" cy="3438"/>
          </a:xfrm>
        </p:grpSpPr>
        <p:sp>
          <p:nvSpPr>
            <p:cNvPr id="18" name="矩形 17"/>
            <p:cNvSpPr/>
            <p:nvPr/>
          </p:nvSpPr>
          <p:spPr>
            <a:xfrm>
              <a:off x="15461" y="4863"/>
              <a:ext cx="120" cy="3389"/>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矩形 18"/>
            <p:cNvSpPr/>
            <p:nvPr/>
          </p:nvSpPr>
          <p:spPr>
            <a:xfrm>
              <a:off x="13963" y="8176"/>
              <a:ext cx="1600" cy="125"/>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20" name="组合 19"/>
          <p:cNvGrpSpPr/>
          <p:nvPr/>
        </p:nvGrpSpPr>
        <p:grpSpPr>
          <a:xfrm rot="10800000">
            <a:off x="3957844" y="1483333"/>
            <a:ext cx="1412450" cy="1494506"/>
            <a:chOff x="12173" y="2349"/>
            <a:chExt cx="3408" cy="5952"/>
          </a:xfrm>
        </p:grpSpPr>
        <p:sp>
          <p:nvSpPr>
            <p:cNvPr id="21" name="矩形 20"/>
            <p:cNvSpPr/>
            <p:nvPr/>
          </p:nvSpPr>
          <p:spPr>
            <a:xfrm flipV="1">
              <a:off x="12173" y="2349"/>
              <a:ext cx="3366" cy="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p:cNvSpPr/>
            <p:nvPr/>
          </p:nvSpPr>
          <p:spPr>
            <a:xfrm>
              <a:off x="15462" y="2425"/>
              <a:ext cx="119" cy="5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13955" y="8176"/>
              <a:ext cx="1600" cy="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文本框 43"/>
          <p:cNvSpPr txBox="1"/>
          <p:nvPr/>
        </p:nvSpPr>
        <p:spPr>
          <a:xfrm>
            <a:off x="5313143" y="2766215"/>
            <a:ext cx="2756632" cy="284693"/>
          </a:xfrm>
          <a:prstGeom prst="rect">
            <a:avLst/>
          </a:prstGeom>
          <a:noFill/>
        </p:spPr>
        <p:txBody>
          <a:bodyPr wrap="square" lIns="68580" tIns="34290" rIns="68580" bIns="34290" rtlCol="0">
            <a:spAutoFit/>
          </a:bodyPr>
          <a:lstStyle/>
          <a:p>
            <a:pPr algn="ctr"/>
            <a:r>
              <a:rPr lang="zh-CN" altLang="en-US" dirty="0">
                <a:cs typeface="+mn-ea"/>
                <a:sym typeface="+mn-lt"/>
              </a:rPr>
              <a:t>汇报人：</a:t>
            </a:r>
            <a:r>
              <a:rPr lang="en-US" altLang="zh-CN" dirty="0">
                <a:cs typeface="+mn-ea"/>
                <a:sym typeface="+mn-lt"/>
              </a:rPr>
              <a:t>1811103</a:t>
            </a:r>
            <a:r>
              <a:rPr lang="zh-CN" altLang="en-US" dirty="0">
                <a:cs typeface="+mn-ea"/>
                <a:sym typeface="+mn-lt"/>
              </a:rPr>
              <a:t>班    </a:t>
            </a:r>
            <a:r>
              <a:rPr lang="en-US" altLang="zh-CN" dirty="0">
                <a:cs typeface="+mn-ea"/>
                <a:sym typeface="+mn-lt"/>
              </a:rPr>
              <a:t>2019</a:t>
            </a:r>
            <a:r>
              <a:rPr lang="zh-CN" altLang="en-US" dirty="0">
                <a:cs typeface="+mn-ea"/>
                <a:sym typeface="+mn-lt"/>
              </a:rPr>
              <a:t>年</a:t>
            </a:r>
            <a:r>
              <a:rPr lang="en-US" altLang="zh-CN" dirty="0">
                <a:cs typeface="+mn-ea"/>
                <a:sym typeface="+mn-lt"/>
              </a:rPr>
              <a:t>11</a:t>
            </a:r>
            <a:r>
              <a:rPr lang="zh-CN" altLang="en-US" dirty="0">
                <a:cs typeface="+mn-ea"/>
                <a:sym typeface="+mn-lt"/>
              </a:rPr>
              <a:t>月</a:t>
            </a:r>
            <a:endParaRPr lang="zh-CN" altLang="zh-CN" dirty="0">
              <a:cs typeface="+mn-ea"/>
              <a:sym typeface="+mn-lt"/>
            </a:endParaRPr>
          </a:p>
        </p:txBody>
      </p:sp>
      <p:sp>
        <p:nvSpPr>
          <p:cNvPr id="25" name="文本框 1"/>
          <p:cNvSpPr txBox="1"/>
          <p:nvPr/>
        </p:nvSpPr>
        <p:spPr>
          <a:xfrm>
            <a:off x="4257415" y="1603626"/>
            <a:ext cx="4087654" cy="1177245"/>
          </a:xfrm>
          <a:prstGeom prst="rect">
            <a:avLst/>
          </a:prstGeom>
          <a:noFill/>
        </p:spPr>
        <p:txBody>
          <a:bodyPr wrap="square" lIns="68580" tIns="34290" rIns="68580" bIns="34290" rtlCol="0">
            <a:spAutoFit/>
          </a:bodyPr>
          <a:lstStyle/>
          <a:p>
            <a:pPr algn="ctr"/>
            <a:r>
              <a:rPr lang="zh-CN" altLang="en-US" sz="7200" b="1" dirty="0">
                <a:blipFill>
                  <a:blip r:embed="rId5"/>
                  <a:stretch>
                    <a:fillRect/>
                  </a:stretch>
                </a:blipFill>
                <a:cs typeface="+mn-ea"/>
                <a:sym typeface="+mn-lt"/>
              </a:rPr>
              <a:t>感谢聆听</a:t>
            </a:r>
            <a:endParaRPr lang="zh-CN" altLang="zh-CN" sz="7200" b="1" dirty="0">
              <a:blipFill>
                <a:blip r:embed="rId5"/>
                <a:stretch>
                  <a:fillRect/>
                </a:stretch>
              </a:blipFill>
              <a:cs typeface="+mn-ea"/>
              <a:sym typeface="+mn-lt"/>
            </a:endParaRPr>
          </a:p>
        </p:txBody>
      </p:sp>
      <p:sp>
        <p:nvSpPr>
          <p:cNvPr id="26" name="文本框 2"/>
          <p:cNvSpPr txBox="1"/>
          <p:nvPr/>
        </p:nvSpPr>
        <p:spPr>
          <a:xfrm>
            <a:off x="4267044" y="1383319"/>
            <a:ext cx="4819178" cy="253916"/>
          </a:xfrm>
          <a:prstGeom prst="rect">
            <a:avLst/>
          </a:prstGeom>
          <a:noFill/>
        </p:spPr>
        <p:txBody>
          <a:bodyPr wrap="square" lIns="68580" tIns="34290" rIns="68580" bIns="34290" rtlCol="0">
            <a:spAutoFit/>
          </a:bodyPr>
          <a:lstStyle/>
          <a:p>
            <a:pPr algn="ctr"/>
            <a:r>
              <a:rPr lang="en-US" altLang="zh-CN" sz="1200" dirty="0">
                <a:cs typeface="+mn-ea"/>
                <a:sym typeface="+mn-lt"/>
              </a:rPr>
              <a:t>Welcome change and be brave and innovative </a:t>
            </a:r>
          </a:p>
        </p:txBody>
      </p:sp>
      <p:sp>
        <p:nvSpPr>
          <p:cNvPr id="28" name="矩形 27"/>
          <p:cNvSpPr/>
          <p:nvPr/>
        </p:nvSpPr>
        <p:spPr>
          <a:xfrm>
            <a:off x="7269004" y="3719271"/>
            <a:ext cx="1874996" cy="178594"/>
          </a:xfrm>
          <a:prstGeom prst="rect">
            <a:avLst/>
          </a:prstGeom>
          <a:solidFill>
            <a:srgbClr val="BE202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0" name="文本框 43"/>
          <p:cNvSpPr txBox="1"/>
          <p:nvPr/>
        </p:nvSpPr>
        <p:spPr>
          <a:xfrm>
            <a:off x="1468704" y="2089357"/>
            <a:ext cx="2103596" cy="865622"/>
          </a:xfrm>
          <a:prstGeom prst="rect">
            <a:avLst/>
          </a:prstGeom>
          <a:noFill/>
        </p:spPr>
        <p:txBody>
          <a:bodyPr wrap="square" lIns="68580" tIns="34290" rIns="68580" bIns="34290" rtlCol="0">
            <a:spAutoFit/>
          </a:bodyPr>
          <a:lstStyle/>
          <a:p>
            <a:pPr algn="ctr">
              <a:lnSpc>
                <a:spcPct val="150000"/>
              </a:lnSpc>
            </a:pPr>
            <a:r>
              <a:rPr lang="en-US" altLang="zh-CN" sz="1800" dirty="0">
                <a:cs typeface="+mn-ea"/>
                <a:sym typeface="+mn-lt"/>
              </a:rPr>
              <a:t>        </a:t>
            </a:r>
            <a:r>
              <a:rPr lang="zh-CN" altLang="en-US" sz="1800" dirty="0">
                <a:cs typeface="+mn-ea"/>
                <a:sym typeface="+mn-lt"/>
              </a:rPr>
              <a:t>规格严格</a:t>
            </a:r>
            <a:endParaRPr lang="en-US" altLang="zh-CN" sz="1800" dirty="0">
              <a:cs typeface="+mn-ea"/>
              <a:sym typeface="+mn-lt"/>
            </a:endParaRPr>
          </a:p>
          <a:p>
            <a:pPr algn="ctr">
              <a:lnSpc>
                <a:spcPct val="150000"/>
              </a:lnSpc>
            </a:pPr>
            <a:r>
              <a:rPr lang="zh-CN" altLang="en-US" sz="1800" dirty="0">
                <a:cs typeface="+mn-ea"/>
                <a:sym typeface="+mn-lt"/>
              </a:rPr>
              <a:t>功夫到家</a:t>
            </a:r>
            <a:endParaRPr lang="zh-CN" altLang="zh-CN" sz="1800" dirty="0">
              <a:cs typeface="+mn-ea"/>
              <a:sym typeface="+mn-lt"/>
            </a:endParaRPr>
          </a:p>
        </p:txBody>
      </p:sp>
      <p:pic>
        <p:nvPicPr>
          <p:cNvPr id="31" name="图片 30">
            <a:extLst>
              <a:ext uri="{FF2B5EF4-FFF2-40B4-BE49-F238E27FC236}">
                <a16:creationId xmlns:a16="http://schemas.microsoft.com/office/drawing/2014/main" id="{20440A2C-ABE9-49DD-A5EF-A4C5D416B1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2" name="矩形 31">
            <a:extLst>
              <a:ext uri="{FF2B5EF4-FFF2-40B4-BE49-F238E27FC236}">
                <a16:creationId xmlns:a16="http://schemas.microsoft.com/office/drawing/2014/main" id="{AF9770C0-B485-4FB4-B209-52CD1AA4CF13}"/>
              </a:ext>
            </a:extLst>
          </p:cNvPr>
          <p:cNvSpPr/>
          <p:nvPr/>
        </p:nvSpPr>
        <p:spPr>
          <a:xfrm>
            <a:off x="3802302" y="3608513"/>
            <a:ext cx="3352200" cy="400110"/>
          </a:xfrm>
          <a:prstGeom prst="rect">
            <a:avLst/>
          </a:prstGeom>
          <a:noFill/>
        </p:spPr>
        <p:txBody>
          <a:bodyPr wrap="none" lIns="91440" tIns="45720" rIns="91440" bIns="45720">
            <a:spAutoFit/>
          </a:bodyPr>
          <a:lstStyle/>
          <a:p>
            <a:pPr algn="ctr"/>
            <a:r>
              <a:rPr lang="zh-CN" alt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王少博  王钟杰  刘凯华  初征</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Vertical)">
                                      <p:cBhvr>
                                        <p:cTn id="10" dur="500"/>
                                        <p:tgtEl>
                                          <p:spTgt spid="2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arn(outVertic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sp>
        <p:nvSpPr>
          <p:cNvPr id="7" name="内容占位符 6"/>
          <p:cNvSpPr>
            <a:spLocks noGrp="1"/>
          </p:cNvSpPr>
          <p:nvPr>
            <p:ph idx="1"/>
            <p:custDataLst>
              <p:tags r:id="rId3"/>
            </p:custDataLst>
          </p:nvPr>
        </p:nvSpPr>
        <p:spPr/>
        <p:txBody>
          <a:bodyPr/>
          <a:lstStyle/>
          <a:p>
            <a:pPr marL="0" indent="0" defTabSz="685800">
              <a:buNone/>
            </a:pPr>
            <a:r>
              <a:rPr lang="zh-CN" altLang="en-US" sz="1400" b="1" dirty="0">
                <a:solidFill>
                  <a:schemeClr val="tx1"/>
                </a:solidFill>
                <a:latin typeface="+mj-ea"/>
                <a:ea typeface="+mj-ea"/>
              </a:rPr>
              <a:t>知识回顾：</a:t>
            </a:r>
          </a:p>
          <a:p>
            <a:pPr marL="0" indent="0" defTabSz="685800">
              <a:buNone/>
            </a:pPr>
            <a:r>
              <a:rPr lang="zh-CN" altLang="en-US" sz="1400" b="1" dirty="0">
                <a:solidFill>
                  <a:schemeClr val="tx1"/>
                </a:solidFill>
                <a:latin typeface="+mj-ea"/>
                <a:ea typeface="+mj-ea"/>
              </a:rPr>
              <a:t>（</a:t>
            </a:r>
            <a:r>
              <a:rPr lang="en-US" altLang="zh-CN" sz="1400" b="1" dirty="0">
                <a:solidFill>
                  <a:schemeClr val="tx1"/>
                </a:solidFill>
                <a:latin typeface="+mj-ea"/>
                <a:ea typeface="+mj-ea"/>
              </a:rPr>
              <a:t>1</a:t>
            </a:r>
            <a:r>
              <a:rPr lang="zh-CN" altLang="en-US" sz="1400" b="1" dirty="0">
                <a:solidFill>
                  <a:schemeClr val="tx1"/>
                </a:solidFill>
                <a:latin typeface="+mj-ea"/>
                <a:ea typeface="+mj-ea"/>
              </a:rPr>
              <a:t>）</a:t>
            </a:r>
            <a:r>
              <a:rPr lang="en-US" altLang="zh-CN" sz="1400" b="1" dirty="0">
                <a:solidFill>
                  <a:schemeClr val="tx1"/>
                </a:solidFill>
                <a:latin typeface="+mj-ea"/>
                <a:ea typeface="+mj-ea"/>
              </a:rPr>
              <a:t>Chapter3 </a:t>
            </a:r>
            <a:r>
              <a:rPr lang="zh-CN" altLang="en-US" sz="1400" b="1" dirty="0">
                <a:solidFill>
                  <a:schemeClr val="tx1"/>
                </a:solidFill>
                <a:latin typeface="+mj-ea"/>
                <a:ea typeface="+mj-ea"/>
              </a:rPr>
              <a:t>总线技术</a:t>
            </a:r>
            <a:r>
              <a:rPr lang="en-US" altLang="zh-CN" sz="1400" b="1" dirty="0">
                <a:solidFill>
                  <a:schemeClr val="tx1"/>
                </a:solidFill>
                <a:latin typeface="+mj-ea"/>
                <a:ea typeface="+mj-ea"/>
              </a:rPr>
              <a:t>——</a:t>
            </a:r>
            <a:r>
              <a:rPr lang="zh-CN" altLang="en-US" sz="1400" b="1" dirty="0">
                <a:solidFill>
                  <a:schemeClr val="tx1"/>
                </a:solidFill>
                <a:latin typeface="+mj-ea"/>
                <a:ea typeface="+mj-ea"/>
              </a:rPr>
              <a:t>总线控制部件</a:t>
            </a:r>
          </a:p>
          <a:p>
            <a:pPr marL="0" indent="0" defTabSz="685800">
              <a:buNone/>
            </a:pPr>
            <a:r>
              <a:rPr lang="zh-CN" altLang="en-US" sz="1400" b="1" dirty="0">
                <a:solidFill>
                  <a:schemeClr val="tx1"/>
                </a:solidFill>
                <a:latin typeface="+mj-ea"/>
                <a:ea typeface="+mj-ea"/>
              </a:rPr>
              <a:t>（</a:t>
            </a:r>
            <a:r>
              <a:rPr lang="en-US" altLang="zh-CN" sz="1400" b="1" dirty="0">
                <a:solidFill>
                  <a:schemeClr val="tx1"/>
                </a:solidFill>
                <a:latin typeface="+mj-ea"/>
                <a:ea typeface="+mj-ea"/>
              </a:rPr>
              <a:t>2</a:t>
            </a:r>
            <a:r>
              <a:rPr lang="zh-CN" altLang="en-US" sz="1400" b="1" dirty="0">
                <a:solidFill>
                  <a:schemeClr val="tx1"/>
                </a:solidFill>
                <a:latin typeface="+mj-ea"/>
                <a:ea typeface="+mj-ea"/>
              </a:rPr>
              <a:t>）</a:t>
            </a:r>
            <a:r>
              <a:rPr lang="en-US" altLang="zh-CN" sz="1400" b="1" dirty="0">
                <a:solidFill>
                  <a:schemeClr val="tx1"/>
                </a:solidFill>
                <a:latin typeface="+mj-ea"/>
                <a:ea typeface="+mj-ea"/>
              </a:rPr>
              <a:t>Chapter4 </a:t>
            </a:r>
            <a:r>
              <a:rPr lang="zh-CN" altLang="en-US" sz="1400" b="1" dirty="0">
                <a:solidFill>
                  <a:schemeClr val="tx1"/>
                </a:solidFill>
                <a:latin typeface="+mj-ea"/>
                <a:ea typeface="+mj-ea"/>
              </a:rPr>
              <a:t>存储系统</a:t>
            </a:r>
            <a:r>
              <a:rPr lang="en-US" altLang="zh-CN" sz="1400" b="1" dirty="0">
                <a:solidFill>
                  <a:schemeClr val="tx1"/>
                </a:solidFill>
                <a:latin typeface="+mj-ea"/>
                <a:ea typeface="+mj-ea"/>
              </a:rPr>
              <a:t>——CPU</a:t>
            </a:r>
            <a:r>
              <a:rPr lang="zh-CN" altLang="en-US" sz="1400" b="1" dirty="0">
                <a:solidFill>
                  <a:schemeClr val="tx1"/>
                </a:solidFill>
                <a:latin typeface="+mj-ea"/>
                <a:ea typeface="+mj-ea"/>
              </a:rPr>
              <a:t>与内存的交互</a:t>
            </a:r>
          </a:p>
          <a:p>
            <a:pPr marL="0" indent="0" defTabSz="685800">
              <a:buNone/>
            </a:pPr>
            <a:r>
              <a:rPr lang="zh-CN" altLang="en-US" sz="1400" b="1" dirty="0">
                <a:solidFill>
                  <a:schemeClr val="tx1"/>
                </a:solidFill>
                <a:latin typeface="+mj-ea"/>
                <a:ea typeface="+mj-ea"/>
              </a:rPr>
              <a:t>（</a:t>
            </a:r>
            <a:r>
              <a:rPr lang="en-US" altLang="zh-CN" sz="1400" b="1" dirty="0">
                <a:solidFill>
                  <a:schemeClr val="tx1"/>
                </a:solidFill>
                <a:latin typeface="+mj-ea"/>
                <a:ea typeface="+mj-ea"/>
              </a:rPr>
              <a:t>3</a:t>
            </a:r>
            <a:r>
              <a:rPr lang="zh-CN" altLang="en-US" sz="1400" b="1" dirty="0">
                <a:solidFill>
                  <a:schemeClr val="tx1"/>
                </a:solidFill>
                <a:latin typeface="+mj-ea"/>
                <a:ea typeface="+mj-ea"/>
              </a:rPr>
              <a:t>）</a:t>
            </a:r>
            <a:r>
              <a:rPr lang="en-US" altLang="zh-CN" sz="1400" b="1" dirty="0">
                <a:solidFill>
                  <a:schemeClr val="tx1"/>
                </a:solidFill>
                <a:latin typeface="+mj-ea"/>
                <a:ea typeface="+mj-ea"/>
              </a:rPr>
              <a:t>Chapter5 IO</a:t>
            </a:r>
            <a:r>
              <a:rPr lang="zh-CN" altLang="en-US" sz="1400" b="1" dirty="0">
                <a:solidFill>
                  <a:schemeClr val="tx1"/>
                </a:solidFill>
                <a:latin typeface="+mj-ea"/>
                <a:ea typeface="+mj-ea"/>
              </a:rPr>
              <a:t>与接口</a:t>
            </a:r>
            <a:r>
              <a:rPr lang="en-US" altLang="zh-CN" sz="1400" b="1" dirty="0">
                <a:solidFill>
                  <a:schemeClr val="tx1"/>
                </a:solidFill>
                <a:latin typeface="+mj-ea"/>
                <a:ea typeface="+mj-ea"/>
              </a:rPr>
              <a:t>——</a:t>
            </a:r>
            <a:r>
              <a:rPr lang="zh-CN" altLang="en-US" sz="1400" b="1" dirty="0">
                <a:solidFill>
                  <a:schemeClr val="tx1"/>
                </a:solidFill>
                <a:latin typeface="+mj-ea"/>
                <a:ea typeface="+mj-ea"/>
              </a:rPr>
              <a:t>中断系统</a:t>
            </a:r>
          </a:p>
          <a:p>
            <a:pPr marL="0" indent="0" defTabSz="685800">
              <a:buNone/>
            </a:pPr>
            <a:r>
              <a:rPr lang="zh-CN" altLang="en-US" sz="1400" b="1" dirty="0">
                <a:solidFill>
                  <a:schemeClr val="tx1"/>
                </a:solidFill>
                <a:latin typeface="+mj-ea"/>
                <a:ea typeface="+mj-ea"/>
              </a:rPr>
              <a:t>（</a:t>
            </a:r>
            <a:r>
              <a:rPr lang="en-US" altLang="zh-CN" sz="1400" b="1" dirty="0">
                <a:solidFill>
                  <a:schemeClr val="tx1"/>
                </a:solidFill>
                <a:latin typeface="+mj-ea"/>
                <a:ea typeface="+mj-ea"/>
              </a:rPr>
              <a:t>4</a:t>
            </a:r>
            <a:r>
              <a:rPr lang="zh-CN" altLang="en-US" sz="1400" b="1" dirty="0">
                <a:solidFill>
                  <a:schemeClr val="tx1"/>
                </a:solidFill>
                <a:latin typeface="+mj-ea"/>
                <a:ea typeface="+mj-ea"/>
              </a:rPr>
              <a:t>）</a:t>
            </a:r>
            <a:r>
              <a:rPr lang="en-US" altLang="zh-CN" sz="1400" b="1" dirty="0">
                <a:solidFill>
                  <a:schemeClr val="tx1"/>
                </a:solidFill>
                <a:latin typeface="+mj-ea"/>
                <a:ea typeface="+mj-ea"/>
              </a:rPr>
              <a:t>Chapter6 </a:t>
            </a:r>
            <a:r>
              <a:rPr lang="zh-CN" altLang="en-US" sz="1400" b="1" dirty="0">
                <a:solidFill>
                  <a:schemeClr val="tx1"/>
                </a:solidFill>
                <a:latin typeface="+mj-ea"/>
                <a:ea typeface="+mj-ea"/>
              </a:rPr>
              <a:t>计算机中信息的表示与运算</a:t>
            </a:r>
            <a:r>
              <a:rPr lang="en-US" altLang="zh-CN" sz="1400" b="1" dirty="0">
                <a:solidFill>
                  <a:schemeClr val="tx1"/>
                </a:solidFill>
                <a:latin typeface="+mj-ea"/>
                <a:ea typeface="+mj-ea"/>
              </a:rPr>
              <a:t>——</a:t>
            </a:r>
            <a:r>
              <a:rPr lang="zh-CN" altLang="en-US" sz="1400" b="1" dirty="0">
                <a:solidFill>
                  <a:schemeClr val="tx1"/>
                </a:solidFill>
                <a:latin typeface="+mj-ea"/>
                <a:ea typeface="+mj-ea"/>
              </a:rPr>
              <a:t>数的运算</a:t>
            </a:r>
          </a:p>
        </p:txBody>
      </p:sp>
      <p:pic>
        <p:nvPicPr>
          <p:cNvPr id="4" name="图片 3"/>
          <p:cNvPicPr>
            <a:picLocks noChangeAspect="1"/>
          </p:cNvPicPr>
          <p:nvPr/>
        </p:nvPicPr>
        <p:blipFill>
          <a:blip r:embed="rId6"/>
          <a:stretch>
            <a:fillRect/>
          </a:stretch>
        </p:blipFill>
        <p:spPr>
          <a:xfrm>
            <a:off x="1932623" y="2862263"/>
            <a:ext cx="3537585" cy="1931670"/>
          </a:xfrm>
          <a:prstGeom prst="rect">
            <a:avLst/>
          </a:prstGeom>
        </p:spPr>
      </p:pic>
      <p:sp>
        <p:nvSpPr>
          <p:cNvPr id="6" name="文本框 5"/>
          <p:cNvSpPr txBox="1"/>
          <p:nvPr/>
        </p:nvSpPr>
        <p:spPr>
          <a:xfrm>
            <a:off x="1144905" y="3656648"/>
            <a:ext cx="652939" cy="307777"/>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认知</a:t>
            </a:r>
            <a:r>
              <a:rPr lang="en-US" altLang="zh-CN" dirty="0">
                <a:latin typeface="等线" panose="02010600030101010101" pitchFamily="2" charset="-122"/>
                <a:ea typeface="等线" panose="02010600030101010101" pitchFamily="2" charset="-122"/>
              </a:rPr>
              <a:t>2:</a:t>
            </a:r>
          </a:p>
        </p:txBody>
      </p:sp>
      <p:pic>
        <p:nvPicPr>
          <p:cNvPr id="8" name="图片 7">
            <a:extLst>
              <a:ext uri="{FF2B5EF4-FFF2-40B4-BE49-F238E27FC236}">
                <a16:creationId xmlns:a16="http://schemas.microsoft.com/office/drawing/2014/main" id="{AF9D273A-325B-49C9-B313-FE961E4D727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右箭头 14">
            <a:extLst>
              <a:ext uri="{FF2B5EF4-FFF2-40B4-BE49-F238E27FC236}">
                <a16:creationId xmlns:a16="http://schemas.microsoft.com/office/drawing/2014/main" id="{84ABB293-7A00-4B4C-B602-923C88FD402C}"/>
              </a:ext>
            </a:extLst>
          </p:cNvPr>
          <p:cNvSpPr/>
          <p:nvPr/>
        </p:nvSpPr>
        <p:spPr>
          <a:xfrm>
            <a:off x="5284869" y="2862702"/>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2" name="标题 1"/>
          <p:cNvSpPr>
            <a:spLocks noGrp="1"/>
          </p:cNvSpPr>
          <p:nvPr>
            <p:ph type="title"/>
            <p:custDataLst>
              <p:tags r:id="rId2"/>
            </p:custDataLst>
          </p:nvPr>
        </p:nvSpPr>
        <p:spPr/>
        <p:txBody>
          <a:bodyPr/>
          <a:lstStyle/>
          <a:p>
            <a:r>
              <a:rPr lang="en-US" altLang="zh-CN">
                <a:sym typeface="+mn-ea"/>
              </a:rPr>
              <a:t>8.1.1 CPU</a:t>
            </a:r>
            <a:r>
              <a:rPr>
                <a:sym typeface="+mn-ea"/>
              </a:rPr>
              <a:t>的模型结构</a:t>
            </a:r>
            <a:r>
              <a:rPr lang="en-US" altLang="zh-CN">
                <a:sym typeface="+mn-ea"/>
              </a:rPr>
              <a:t>——</a:t>
            </a:r>
            <a:r>
              <a:rPr>
                <a:sym typeface="+mn-ea"/>
              </a:rPr>
              <a:t>基于</a:t>
            </a:r>
            <a:r>
              <a:rPr lang="en-US" altLang="zh-CN">
                <a:sym typeface="+mn-ea"/>
              </a:rPr>
              <a:t>CPU</a:t>
            </a:r>
            <a:r>
              <a:rPr>
                <a:sym typeface="+mn-ea"/>
              </a:rPr>
              <a:t>功能的迭代认知</a:t>
            </a:r>
            <a:endParaRPr lang="zh-CN" altLang="en-US"/>
          </a:p>
        </p:txBody>
      </p:sp>
      <p:sp>
        <p:nvSpPr>
          <p:cNvPr id="3" name="矩形 2"/>
          <p:cNvSpPr/>
          <p:nvPr/>
        </p:nvSpPr>
        <p:spPr>
          <a:xfrm>
            <a:off x="5356622" y="1872854"/>
            <a:ext cx="2506265" cy="544115"/>
          </a:xfrm>
          <a:prstGeom prst="rect">
            <a:avLst/>
          </a:prstGeom>
          <a:no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4" name="矩形 3"/>
          <p:cNvSpPr/>
          <p:nvPr/>
        </p:nvSpPr>
        <p:spPr>
          <a:xfrm>
            <a:off x="1260872" y="3602831"/>
            <a:ext cx="6704409" cy="425054"/>
          </a:xfrm>
          <a:prstGeom prst="rect">
            <a:avLst/>
          </a:prstGeom>
          <a:no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5" name="矩形 4"/>
          <p:cNvSpPr/>
          <p:nvPr/>
        </p:nvSpPr>
        <p:spPr>
          <a:xfrm>
            <a:off x="1296591" y="1750219"/>
            <a:ext cx="3014663" cy="460772"/>
          </a:xfrm>
          <a:prstGeom prst="rect">
            <a:avLst/>
          </a:prstGeom>
          <a:no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6" name="矩形 5"/>
          <p:cNvSpPr/>
          <p:nvPr/>
        </p:nvSpPr>
        <p:spPr>
          <a:xfrm>
            <a:off x="1288256" y="2252663"/>
            <a:ext cx="3014663" cy="271463"/>
          </a:xfrm>
          <a:prstGeom prst="rect">
            <a:avLst/>
          </a:prstGeom>
          <a:noFill/>
          <a:ln w="6350" cap="flat" cmpd="sng">
            <a:noFill/>
            <a:prstDash val="solid"/>
            <a:miter/>
            <a:headEnd type="none" w="med" len="med"/>
            <a:tailEnd type="none" w="med" len="med"/>
          </a:ln>
        </p:spPr>
        <p:txBody>
          <a:bodyPr anchor="t"/>
          <a:lstStyle/>
          <a:p>
            <a:pPr algn="ctr"/>
            <a:endParaRPr lang="zh-CN" altLang="en-US" sz="1050" dirty="0">
              <a:latin typeface="Arial" panose="020B0604020202020204" pitchFamily="34" charset="0"/>
              <a:ea typeface="宋体" panose="02010600030101010101" pitchFamily="2" charset="-122"/>
            </a:endParaRPr>
          </a:p>
        </p:txBody>
      </p:sp>
      <p:sp>
        <p:nvSpPr>
          <p:cNvPr id="26629" name="矩形 2301142"/>
          <p:cNvSpPr/>
          <p:nvPr/>
        </p:nvSpPr>
        <p:spPr>
          <a:xfrm>
            <a:off x="1143000" y="4208860"/>
            <a:ext cx="6858000" cy="934640"/>
          </a:xfrm>
          <a:prstGeom prst="rect">
            <a:avLst/>
          </a:prstGeom>
          <a:noFill/>
          <a:ln w="6350">
            <a:noFill/>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10" name="矩形 9"/>
          <p:cNvSpPr/>
          <p:nvPr/>
        </p:nvSpPr>
        <p:spPr>
          <a:xfrm>
            <a:off x="1238250" y="992981"/>
            <a:ext cx="6704410" cy="638175"/>
          </a:xfrm>
          <a:prstGeom prst="rect">
            <a:avLst/>
          </a:prstGeom>
          <a:no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2301068" name="文本框 2301067"/>
          <p:cNvSpPr txBox="1"/>
          <p:nvPr/>
        </p:nvSpPr>
        <p:spPr>
          <a:xfrm>
            <a:off x="1175147" y="720329"/>
            <a:ext cx="1282723" cy="369332"/>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sz="1800" dirty="0">
                <a:latin typeface="+mj-ea"/>
                <a:ea typeface="+mj-ea"/>
              </a:rPr>
              <a:t>1.</a:t>
            </a:r>
            <a:r>
              <a:rPr lang="zh-CN" altLang="en-US" sz="1800" dirty="0">
                <a:latin typeface="+mj-ea"/>
                <a:ea typeface="+mj-ea"/>
              </a:rPr>
              <a:t>指令控制</a:t>
            </a:r>
          </a:p>
        </p:txBody>
      </p:sp>
      <p:sp>
        <p:nvSpPr>
          <p:cNvPr id="13" name="文本框 12"/>
          <p:cNvSpPr txBox="1"/>
          <p:nvPr/>
        </p:nvSpPr>
        <p:spPr>
          <a:xfrm>
            <a:off x="1175147" y="2559844"/>
            <a:ext cx="1039067"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2.</a:t>
            </a:r>
            <a:r>
              <a:rPr lang="zh-CN" altLang="en-US" dirty="0">
                <a:latin typeface="+mj-ea"/>
                <a:ea typeface="+mj-ea"/>
              </a:rPr>
              <a:t>操作控制</a:t>
            </a:r>
          </a:p>
        </p:txBody>
      </p:sp>
      <p:sp>
        <p:nvSpPr>
          <p:cNvPr id="14" name="文本框 13"/>
          <p:cNvSpPr txBox="1"/>
          <p:nvPr/>
        </p:nvSpPr>
        <p:spPr>
          <a:xfrm>
            <a:off x="5990911" y="2956132"/>
            <a:ext cx="902811"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相应部件</a:t>
            </a:r>
          </a:p>
        </p:txBody>
      </p:sp>
      <p:sp>
        <p:nvSpPr>
          <p:cNvPr id="15" name="右箭头 14"/>
          <p:cNvSpPr/>
          <p:nvPr/>
        </p:nvSpPr>
        <p:spPr>
          <a:xfrm>
            <a:off x="3323035" y="2843213"/>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17" name="文本框 16"/>
          <p:cNvSpPr txBox="1"/>
          <p:nvPr/>
        </p:nvSpPr>
        <p:spPr>
          <a:xfrm>
            <a:off x="1175147" y="3328988"/>
            <a:ext cx="1039067"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3.</a:t>
            </a:r>
            <a:r>
              <a:rPr lang="zh-CN" altLang="en-US" dirty="0">
                <a:latin typeface="+mj-ea"/>
                <a:ea typeface="+mj-ea"/>
              </a:rPr>
              <a:t>时间控制</a:t>
            </a:r>
          </a:p>
        </p:txBody>
      </p:sp>
      <p:sp>
        <p:nvSpPr>
          <p:cNvPr id="18" name="文本框 17"/>
          <p:cNvSpPr txBox="1"/>
          <p:nvPr/>
        </p:nvSpPr>
        <p:spPr>
          <a:xfrm>
            <a:off x="1175147" y="4054078"/>
            <a:ext cx="1039067"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4.</a:t>
            </a:r>
            <a:r>
              <a:rPr lang="zh-CN" altLang="en-US" dirty="0">
                <a:latin typeface="+mj-ea"/>
                <a:ea typeface="+mj-ea"/>
              </a:rPr>
              <a:t>数据加工</a:t>
            </a:r>
          </a:p>
        </p:txBody>
      </p:sp>
      <p:sp>
        <p:nvSpPr>
          <p:cNvPr id="19" name="文本框 18"/>
          <p:cNvSpPr txBox="1"/>
          <p:nvPr/>
        </p:nvSpPr>
        <p:spPr>
          <a:xfrm>
            <a:off x="1175147" y="4595813"/>
            <a:ext cx="1039067"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5.</a:t>
            </a:r>
            <a:r>
              <a:rPr lang="zh-CN" altLang="en-US" dirty="0">
                <a:latin typeface="+mj-ea"/>
                <a:ea typeface="+mj-ea"/>
              </a:rPr>
              <a:t>中断处理</a:t>
            </a:r>
          </a:p>
        </p:txBody>
      </p:sp>
      <p:sp>
        <p:nvSpPr>
          <p:cNvPr id="20" name="文本框 19"/>
          <p:cNvSpPr txBox="1"/>
          <p:nvPr/>
        </p:nvSpPr>
        <p:spPr>
          <a:xfrm>
            <a:off x="3173016" y="3688400"/>
            <a:ext cx="4314001"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对各种操作顺序及每一步操作顺序都实施严格的控制</a:t>
            </a:r>
          </a:p>
        </p:txBody>
      </p:sp>
      <p:sp>
        <p:nvSpPr>
          <p:cNvPr id="21" name="矩形 20"/>
          <p:cNvSpPr/>
          <p:nvPr/>
        </p:nvSpPr>
        <p:spPr>
          <a:xfrm>
            <a:off x="1342569" y="1226940"/>
            <a:ext cx="946547" cy="390525"/>
          </a:xfrm>
          <a:prstGeom prst="rect">
            <a:avLst/>
          </a:prstGeom>
          <a:solidFill>
            <a:srgbClr val="FFFF99">
              <a:alpha val="8000"/>
            </a:srgbClr>
          </a:solid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indent="-342900">
              <a:spcBef>
                <a:spcPct val="0"/>
              </a:spcBef>
              <a:buClr>
                <a:schemeClr val="hlink"/>
              </a:buClr>
              <a:buFont typeface="Wingdings" panose="05000000000000000000" pitchFamily="2" charset="2"/>
            </a:pPr>
            <a:r>
              <a:rPr lang="zh-CN" altLang="en-US" dirty="0">
                <a:latin typeface="+mj-ea"/>
                <a:ea typeface="+mj-ea"/>
              </a:rPr>
              <a:t>     取指令</a:t>
            </a:r>
          </a:p>
        </p:txBody>
      </p:sp>
      <p:sp>
        <p:nvSpPr>
          <p:cNvPr id="22" name="文本框 21"/>
          <p:cNvSpPr txBox="1"/>
          <p:nvPr/>
        </p:nvSpPr>
        <p:spPr>
          <a:xfrm>
            <a:off x="1260872" y="1709023"/>
            <a:ext cx="3604023" cy="738664"/>
          </a:xfrm>
          <a:prstGeom prst="rect">
            <a:avLst/>
          </a:prstGeom>
          <a:noFill/>
          <a:ln w="25400">
            <a:noFill/>
          </a:ln>
        </p:spPr>
        <p:txBody>
          <a:bodyPr wrap="square" anchor="t">
            <a:spAutoFit/>
          </a:bodyPr>
          <a:lstStyle/>
          <a:p>
            <a:pPr indent="-342900">
              <a:spcBef>
                <a:spcPct val="0"/>
              </a:spcBef>
              <a:buClr>
                <a:schemeClr val="hlink"/>
              </a:buClr>
              <a:buFont typeface="Wingdings" panose="05000000000000000000" pitchFamily="2" charset="2"/>
              <a:buChar char="p"/>
            </a:pPr>
            <a:r>
              <a:rPr lang="zh-CN" altLang="en-US" dirty="0">
                <a:latin typeface="+mj-ea"/>
                <a:ea typeface="+mj-ea"/>
              </a:rPr>
              <a:t>程序是一个指令序列，这些指令的</a:t>
            </a:r>
          </a:p>
          <a:p>
            <a:pPr indent="-342900">
              <a:spcBef>
                <a:spcPct val="0"/>
              </a:spcBef>
              <a:buClr>
                <a:schemeClr val="hlink"/>
              </a:buClr>
              <a:buFont typeface="Wingdings" panose="05000000000000000000" pitchFamily="2" charset="2"/>
            </a:pPr>
            <a:r>
              <a:rPr lang="zh-CN" altLang="en-US" dirty="0">
                <a:latin typeface="+mj-ea"/>
                <a:ea typeface="+mj-ea"/>
              </a:rPr>
              <a:t>        相互顺序不能任意颠倒；</a:t>
            </a:r>
          </a:p>
          <a:p>
            <a:pPr indent="-342900">
              <a:spcBef>
                <a:spcPct val="0"/>
              </a:spcBef>
              <a:buClr>
                <a:schemeClr val="hlink"/>
              </a:buClr>
              <a:buFont typeface="Wingdings" panose="05000000000000000000" pitchFamily="2" charset="2"/>
              <a:buChar char="p"/>
            </a:pPr>
            <a:r>
              <a:rPr lang="zh-CN" altLang="en-US" dirty="0">
                <a:latin typeface="+mj-ea"/>
                <a:ea typeface="+mj-ea"/>
              </a:rPr>
              <a:t>必须严格按照程序规定的顺序执行。</a:t>
            </a:r>
          </a:p>
        </p:txBody>
      </p:sp>
      <p:sp>
        <p:nvSpPr>
          <p:cNvPr id="23" name="矩形 22"/>
          <p:cNvSpPr/>
          <p:nvPr/>
        </p:nvSpPr>
        <p:spPr>
          <a:xfrm>
            <a:off x="3259601" y="1163719"/>
            <a:ext cx="946547" cy="390525"/>
          </a:xfrm>
          <a:prstGeom prst="rect">
            <a:avLst/>
          </a:prstGeom>
          <a:solidFill>
            <a:srgbClr val="FFFF99">
              <a:alpha val="8000"/>
            </a:srgbClr>
          </a:solid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indent="-342900">
              <a:spcBef>
                <a:spcPct val="0"/>
              </a:spcBef>
              <a:buClr>
                <a:schemeClr val="hlink"/>
              </a:buClr>
              <a:buFont typeface="Wingdings" panose="05000000000000000000" pitchFamily="2" charset="2"/>
            </a:pPr>
            <a:r>
              <a:rPr lang="zh-CN" altLang="en-US" dirty="0">
                <a:latin typeface="+mj-ea"/>
                <a:ea typeface="+mj-ea"/>
              </a:rPr>
              <a:t>   分析指令</a:t>
            </a:r>
          </a:p>
        </p:txBody>
      </p:sp>
      <p:sp>
        <p:nvSpPr>
          <p:cNvPr id="24" name="矩形 23"/>
          <p:cNvSpPr/>
          <p:nvPr/>
        </p:nvSpPr>
        <p:spPr>
          <a:xfrm>
            <a:off x="5156683" y="1158606"/>
            <a:ext cx="2874169" cy="390525"/>
          </a:xfrm>
          <a:prstGeom prst="rect">
            <a:avLst/>
          </a:prstGeom>
          <a:no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indent="-342900">
              <a:spcBef>
                <a:spcPct val="0"/>
              </a:spcBef>
              <a:buClr>
                <a:schemeClr val="hlink"/>
              </a:buClr>
              <a:buFont typeface="Wingdings" panose="05000000000000000000" pitchFamily="2" charset="2"/>
            </a:pPr>
            <a:r>
              <a:rPr lang="zh-CN" altLang="en-US" dirty="0">
                <a:latin typeface="+mj-ea"/>
                <a:ea typeface="+mj-ea"/>
              </a:rPr>
              <a:t>      执行指令（发出各种操作命令）</a:t>
            </a:r>
          </a:p>
        </p:txBody>
      </p:sp>
      <p:sp>
        <p:nvSpPr>
          <p:cNvPr id="25" name="矩形 24"/>
          <p:cNvSpPr/>
          <p:nvPr/>
        </p:nvSpPr>
        <p:spPr>
          <a:xfrm>
            <a:off x="5636104" y="1913396"/>
            <a:ext cx="2159566" cy="523220"/>
          </a:xfrm>
          <a:prstGeom prst="rect">
            <a:avLst/>
          </a:prstGeom>
          <a:noFill/>
          <a:ln w="635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保证机器按照顺序执行程</a:t>
            </a:r>
          </a:p>
          <a:p>
            <a:pPr indent="-342900">
              <a:spcBef>
                <a:spcPct val="0"/>
              </a:spcBef>
              <a:buClr>
                <a:schemeClr val="hlink"/>
              </a:buClr>
              <a:buFont typeface="Wingdings" panose="05000000000000000000" pitchFamily="2" charset="2"/>
            </a:pPr>
            <a:r>
              <a:rPr lang="zh-CN" altLang="en-US" dirty="0">
                <a:latin typeface="+mj-ea"/>
                <a:ea typeface="+mj-ea"/>
              </a:rPr>
              <a:t>序是</a:t>
            </a:r>
            <a:r>
              <a:rPr lang="en-US" altLang="zh-CN" dirty="0">
                <a:latin typeface="+mj-ea"/>
                <a:ea typeface="+mj-ea"/>
              </a:rPr>
              <a:t>CPU</a:t>
            </a:r>
            <a:r>
              <a:rPr lang="zh-CN" altLang="en-US" dirty="0">
                <a:latin typeface="+mj-ea"/>
                <a:ea typeface="+mj-ea"/>
              </a:rPr>
              <a:t>的首要任务！</a:t>
            </a:r>
          </a:p>
        </p:txBody>
      </p:sp>
      <p:sp>
        <p:nvSpPr>
          <p:cNvPr id="28" name="文本框 27"/>
          <p:cNvSpPr txBox="1"/>
          <p:nvPr/>
        </p:nvSpPr>
        <p:spPr>
          <a:xfrm>
            <a:off x="4139049" y="2927507"/>
            <a:ext cx="902811"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操作信号</a:t>
            </a:r>
          </a:p>
        </p:txBody>
      </p:sp>
      <p:sp>
        <p:nvSpPr>
          <p:cNvPr id="29" name="文本框 28"/>
          <p:cNvSpPr txBox="1"/>
          <p:nvPr/>
        </p:nvSpPr>
        <p:spPr>
          <a:xfrm>
            <a:off x="1998178" y="2962573"/>
            <a:ext cx="1207382"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CPU</a:t>
            </a:r>
            <a:r>
              <a:rPr lang="zh-CN" altLang="en-US" dirty="0">
                <a:latin typeface="+mj-ea"/>
                <a:ea typeface="+mj-ea"/>
              </a:rPr>
              <a:t>分析指令</a:t>
            </a:r>
          </a:p>
        </p:txBody>
      </p:sp>
      <p:sp>
        <p:nvSpPr>
          <p:cNvPr id="30" name="文本框 29"/>
          <p:cNvSpPr txBox="1"/>
          <p:nvPr/>
        </p:nvSpPr>
        <p:spPr>
          <a:xfrm>
            <a:off x="3370660" y="2949178"/>
            <a:ext cx="543739" cy="307777"/>
          </a:xfrm>
          <a:prstGeom prst="rect">
            <a:avLst/>
          </a:prstGeom>
          <a:noFill/>
          <a:ln w="25400">
            <a:noFill/>
          </a:ln>
        </p:spPr>
        <p:txBody>
          <a:bodyPr wrap="none" anchor="t">
            <a:spAutoFit/>
          </a:bodyPr>
          <a:lstStyle/>
          <a:p>
            <a:pPr marL="342900" indent="-342900"/>
            <a:r>
              <a:rPr lang="zh-CN" altLang="en-US" dirty="0">
                <a:latin typeface="+mj-ea"/>
                <a:ea typeface="+mj-ea"/>
              </a:rPr>
              <a:t>产生</a:t>
            </a:r>
          </a:p>
        </p:txBody>
      </p:sp>
      <p:sp>
        <p:nvSpPr>
          <p:cNvPr id="31" name="文本框 30"/>
          <p:cNvSpPr txBox="1"/>
          <p:nvPr/>
        </p:nvSpPr>
        <p:spPr>
          <a:xfrm>
            <a:off x="5364233" y="2956131"/>
            <a:ext cx="543739"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控制</a:t>
            </a:r>
          </a:p>
        </p:txBody>
      </p:sp>
      <p:sp>
        <p:nvSpPr>
          <p:cNvPr id="33" name="矩形 32"/>
          <p:cNvSpPr/>
          <p:nvPr/>
        </p:nvSpPr>
        <p:spPr>
          <a:xfrm>
            <a:off x="1755402" y="4326137"/>
            <a:ext cx="6704410" cy="319088"/>
          </a:xfrm>
          <a:prstGeom prst="rect">
            <a:avLst/>
          </a:prstGeom>
          <a:solidFill>
            <a:srgbClr val="CCFFCC">
              <a:alpha val="8000"/>
            </a:srgbClr>
          </a:solid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34" name="文本框 33"/>
          <p:cNvSpPr txBox="1"/>
          <p:nvPr/>
        </p:nvSpPr>
        <p:spPr>
          <a:xfrm>
            <a:off x="1248966" y="4342390"/>
            <a:ext cx="982961" cy="307777"/>
          </a:xfrm>
          <a:prstGeom prst="rect">
            <a:avLst/>
          </a:prstGeom>
          <a:noFill/>
          <a:ln w="2540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  根本任务</a:t>
            </a:r>
          </a:p>
        </p:txBody>
      </p:sp>
      <p:sp>
        <p:nvSpPr>
          <p:cNvPr id="2301145" name="矩形 2301144"/>
          <p:cNvSpPr/>
          <p:nvPr/>
        </p:nvSpPr>
        <p:spPr>
          <a:xfrm>
            <a:off x="1248966" y="4849416"/>
            <a:ext cx="6704409" cy="258365"/>
          </a:xfrm>
          <a:prstGeom prst="rect">
            <a:avLst/>
          </a:prstGeom>
          <a:noFill/>
          <a:ln w="6350" cap="flat" cmpd="sng">
            <a:noFill/>
            <a:prstDash val="solid"/>
            <a:miter/>
            <a:headEnd type="none" w="med" len="med"/>
            <a:tailEnd type="none" w="med" len="med"/>
          </a:ln>
        </p:spPr>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35" name="矩形 34"/>
          <p:cNvSpPr/>
          <p:nvPr/>
        </p:nvSpPr>
        <p:spPr>
          <a:xfrm>
            <a:off x="2963019" y="4338638"/>
            <a:ext cx="2105063" cy="307777"/>
          </a:xfrm>
          <a:prstGeom prst="rect">
            <a:avLst/>
          </a:prstGeom>
          <a:noFill/>
          <a:ln w="6350">
            <a:noFill/>
          </a:ln>
        </p:spPr>
        <p:txBody>
          <a:bodyPr wrap="none" anchor="t">
            <a:spAutoFit/>
          </a:bodyPr>
          <a:lstStyle/>
          <a:p>
            <a:pPr indent="-342900">
              <a:spcBef>
                <a:spcPct val="0"/>
              </a:spcBef>
              <a:buClr>
                <a:schemeClr val="hlink"/>
              </a:buClr>
              <a:buFont typeface="Wingdings" panose="05000000000000000000" pitchFamily="2" charset="2"/>
            </a:pPr>
            <a:r>
              <a:rPr lang="en-US" altLang="zh-CN" dirty="0">
                <a:latin typeface="+mj-ea"/>
                <a:ea typeface="+mj-ea"/>
              </a:rPr>
              <a:t>CPU</a:t>
            </a:r>
            <a:r>
              <a:rPr lang="zh-CN" altLang="en-US" dirty="0">
                <a:latin typeface="+mj-ea"/>
                <a:ea typeface="+mj-ea"/>
              </a:rPr>
              <a:t>完成数据的加工处理</a:t>
            </a:r>
          </a:p>
        </p:txBody>
      </p:sp>
      <p:sp>
        <p:nvSpPr>
          <p:cNvPr id="2301148" name="文本框 2301147"/>
          <p:cNvSpPr txBox="1"/>
          <p:nvPr/>
        </p:nvSpPr>
        <p:spPr>
          <a:xfrm>
            <a:off x="1490847" y="4833938"/>
            <a:ext cx="2130711" cy="307777"/>
          </a:xfrm>
          <a:prstGeom prst="rect">
            <a:avLst/>
          </a:prstGeom>
          <a:noFill/>
          <a:ln w="635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没有中断就没有“计算机”</a:t>
            </a:r>
          </a:p>
        </p:txBody>
      </p:sp>
      <p:sp>
        <p:nvSpPr>
          <p:cNvPr id="39" name="文本框 38"/>
          <p:cNvSpPr txBox="1"/>
          <p:nvPr/>
        </p:nvSpPr>
        <p:spPr>
          <a:xfrm>
            <a:off x="1453158" y="3681413"/>
            <a:ext cx="2024913" cy="307777"/>
          </a:xfrm>
          <a:prstGeom prst="rect">
            <a:avLst/>
          </a:prstGeom>
          <a:noFill/>
          <a:ln w="6350">
            <a:noFill/>
          </a:ln>
        </p:spPr>
        <p:txBody>
          <a:bodyPr wrap="none" anchor="t">
            <a:spAutoFit/>
          </a:bodyPr>
          <a:lstStyle/>
          <a:p>
            <a:pPr indent="-342900">
              <a:spcBef>
                <a:spcPct val="0"/>
              </a:spcBef>
              <a:buClr>
                <a:schemeClr val="hlink"/>
              </a:buClr>
              <a:buFont typeface="Wingdings" panose="05000000000000000000" pitchFamily="2" charset="2"/>
            </a:pPr>
            <a:r>
              <a:rPr lang="zh-CN" altLang="en-US" dirty="0">
                <a:latin typeface="+mj-ea"/>
                <a:ea typeface="+mj-ea"/>
              </a:rPr>
              <a:t>功能 </a:t>
            </a:r>
            <a:r>
              <a:rPr lang="en-US" altLang="zh-CN" dirty="0">
                <a:latin typeface="+mj-ea"/>
                <a:ea typeface="+mj-ea"/>
              </a:rPr>
              <a:t>= f</a:t>
            </a:r>
            <a:r>
              <a:rPr lang="zh-CN" altLang="en-US" dirty="0">
                <a:latin typeface="+mj-ea"/>
                <a:ea typeface="+mj-ea"/>
              </a:rPr>
              <a:t>（操作，时间）</a:t>
            </a:r>
          </a:p>
        </p:txBody>
      </p:sp>
      <p:pic>
        <p:nvPicPr>
          <p:cNvPr id="41" name="图片 40">
            <a:extLst>
              <a:ext uri="{FF2B5EF4-FFF2-40B4-BE49-F238E27FC236}">
                <a16:creationId xmlns:a16="http://schemas.microsoft.com/office/drawing/2014/main" id="{BCFC8BF4-52A5-4F53-A690-A8A1505BE1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42" name="右箭头 14">
            <a:extLst>
              <a:ext uri="{FF2B5EF4-FFF2-40B4-BE49-F238E27FC236}">
                <a16:creationId xmlns:a16="http://schemas.microsoft.com/office/drawing/2014/main" id="{BEF51C78-0D30-4689-BAE2-95BB85E47A38}"/>
              </a:ext>
            </a:extLst>
          </p:cNvPr>
          <p:cNvSpPr/>
          <p:nvPr/>
        </p:nvSpPr>
        <p:spPr>
          <a:xfrm>
            <a:off x="2537182" y="1062101"/>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43" name="右箭头 14">
            <a:extLst>
              <a:ext uri="{FF2B5EF4-FFF2-40B4-BE49-F238E27FC236}">
                <a16:creationId xmlns:a16="http://schemas.microsoft.com/office/drawing/2014/main" id="{40CE5A0B-2BC0-4FF2-B18C-53C378F5E34B}"/>
              </a:ext>
            </a:extLst>
          </p:cNvPr>
          <p:cNvSpPr/>
          <p:nvPr/>
        </p:nvSpPr>
        <p:spPr>
          <a:xfrm>
            <a:off x="4410425" y="1029678"/>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44" name="右箭头 14">
            <a:extLst>
              <a:ext uri="{FF2B5EF4-FFF2-40B4-BE49-F238E27FC236}">
                <a16:creationId xmlns:a16="http://schemas.microsoft.com/office/drawing/2014/main" id="{EB03D219-A5FF-44FF-AA2E-14FEB080783D}"/>
              </a:ext>
            </a:extLst>
          </p:cNvPr>
          <p:cNvSpPr/>
          <p:nvPr/>
        </p:nvSpPr>
        <p:spPr>
          <a:xfrm>
            <a:off x="4489848" y="1871366"/>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47" name="右箭头 14">
            <a:extLst>
              <a:ext uri="{FF2B5EF4-FFF2-40B4-BE49-F238E27FC236}">
                <a16:creationId xmlns:a16="http://schemas.microsoft.com/office/drawing/2014/main" id="{378B4A49-A9F2-4DE9-B1F0-B95F0D009C01}"/>
              </a:ext>
            </a:extLst>
          </p:cNvPr>
          <p:cNvSpPr/>
          <p:nvPr/>
        </p:nvSpPr>
        <p:spPr>
          <a:xfrm>
            <a:off x="2352344" y="4276398"/>
            <a:ext cx="551983" cy="402293"/>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301068"/>
                                        </p:tgtEl>
                                        <p:attrNameLst>
                                          <p:attrName>style.visibility</p:attrName>
                                        </p:attrNameLst>
                                      </p:cBhvr>
                                      <p:to>
                                        <p:strVal val="visible"/>
                                      </p:to>
                                    </p:set>
                                    <p:anim calcmode="lin" valueType="num">
                                      <p:cBhvr>
                                        <p:cTn id="7" dur="1000" fill="hold"/>
                                        <p:tgtEl>
                                          <p:spTgt spid="2301068"/>
                                        </p:tgtEl>
                                        <p:attrNameLst>
                                          <p:attrName>ppt_w</p:attrName>
                                        </p:attrNameLst>
                                      </p:cBhvr>
                                      <p:tavLst>
                                        <p:tav tm="0">
                                          <p:val>
                                            <p:fltVal val="0"/>
                                          </p:val>
                                        </p:tav>
                                        <p:tav tm="100000">
                                          <p:val>
                                            <p:strVal val="#ppt_w"/>
                                          </p:val>
                                        </p:tav>
                                      </p:tavLst>
                                    </p:anim>
                                    <p:anim calcmode="lin" valueType="num">
                                      <p:cBhvr>
                                        <p:cTn id="8" dur="1000" fill="hold"/>
                                        <p:tgtEl>
                                          <p:spTgt spid="2301068"/>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10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1000"/>
                                        <p:tgtEl>
                                          <p:spTgt spid="2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0"/>
                                        <p:tgtEl>
                                          <p:spTgt spid="24"/>
                                        </p:tgtEl>
                                      </p:cBhvr>
                                    </p:animEffect>
                                  </p:childTnLst>
                                </p:cTn>
                              </p:par>
                              <p:par>
                                <p:cTn id="24" presetID="2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10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0"/>
                                        <p:tgtEl>
                                          <p:spTgt spid="25"/>
                                        </p:tgtEl>
                                      </p:cBhvr>
                                    </p:animEffect>
                                  </p:childTnLst>
                                </p:cTn>
                              </p:par>
                              <p:par>
                                <p:cTn id="40" presetID="22" presetClass="entr" presetSubtype="8"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2000"/>
                                        <p:tgtEl>
                                          <p:spTgt spid="1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2000"/>
                                        <p:tgtEl>
                                          <p:spTgt spid="3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2000"/>
                                        <p:tgtEl>
                                          <p:spTgt spid="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2000"/>
                                        <p:tgtEl>
                                          <p:spTgt spid="29"/>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2000"/>
                                        <p:tgtEl>
                                          <p:spTgt spid="2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2000"/>
                                        <p:tgtEl>
                                          <p:spTgt spid="14"/>
                                        </p:tgtEl>
                                      </p:cBhvr>
                                    </p:animEffect>
                                  </p:childTnLst>
                                </p:cTn>
                              </p:par>
                              <p:par>
                                <p:cTn id="69" presetID="17" presetClass="entr" presetSubtype="1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1000" fill="hold"/>
                                        <p:tgtEl>
                                          <p:spTgt spid="4"/>
                                        </p:tgtEl>
                                        <p:attrNameLst>
                                          <p:attrName>ppt_w</p:attrName>
                                        </p:attrNameLst>
                                      </p:cBhvr>
                                      <p:tavLst>
                                        <p:tav tm="0">
                                          <p:val>
                                            <p:fltVal val="0"/>
                                          </p:val>
                                        </p:tav>
                                        <p:tav tm="100000">
                                          <p:val>
                                            <p:strVal val="#ppt_w"/>
                                          </p:val>
                                        </p:tav>
                                      </p:tavLst>
                                    </p:anim>
                                    <p:anim calcmode="lin" valueType="num">
                                      <p:cBhvr>
                                        <p:cTn id="72" dur="1000" fill="hold"/>
                                        <p:tgtEl>
                                          <p:spTgt spid="4"/>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 calcmode="lin" valueType="num">
                                      <p:cBhvr>
                                        <p:cTn id="75" dur="1000" fill="hold"/>
                                        <p:tgtEl>
                                          <p:spTgt spid="17"/>
                                        </p:tgtEl>
                                        <p:attrNameLst>
                                          <p:attrName>ppt_w</p:attrName>
                                        </p:attrNameLst>
                                      </p:cBhvr>
                                      <p:tavLst>
                                        <p:tav tm="0">
                                          <p:val>
                                            <p:fltVal val="0"/>
                                          </p:val>
                                        </p:tav>
                                        <p:tav tm="100000">
                                          <p:val>
                                            <p:strVal val="#ppt_w"/>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dissolve">
                                      <p:cBhvr>
                                        <p:cTn id="81" dur="10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dissolve">
                                      <p:cBhvr>
                                        <p:cTn id="86" dur="10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dissolve">
                                      <p:cBhvr>
                                        <p:cTn id="91" dur="1000"/>
                                        <p:tgtEl>
                                          <p:spTgt spid="18"/>
                                        </p:tgtEl>
                                      </p:cBhvr>
                                    </p:animEffect>
                                  </p:childTnLst>
                                </p:cTn>
                              </p:par>
                              <p:par>
                                <p:cTn id="92" presetID="9" presetClass="entr" presetSubtype="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1000"/>
                                        <p:tgtEl>
                                          <p:spTgt spid="3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dissolve">
                                      <p:cBhvr>
                                        <p:cTn id="97" dur="1000"/>
                                        <p:tgtEl>
                                          <p:spTgt spid="3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dissolve">
                                      <p:cBhvr>
                                        <p:cTn id="100" dur="1000"/>
                                        <p:tgtEl>
                                          <p:spTgt spid="35"/>
                                        </p:tgtEl>
                                      </p:cBhvr>
                                    </p:animEffect>
                                  </p:childTnLst>
                                </p:cTn>
                              </p:par>
                            </p:childTnLst>
                          </p:cTn>
                        </p:par>
                      </p:childTnLst>
                    </p:cTn>
                  </p:par>
                  <p:par>
                    <p:cTn id="101" fill="hold">
                      <p:stCondLst>
                        <p:cond delay="indefinite"/>
                      </p:stCondLst>
                      <p:childTnLst>
                        <p:par>
                          <p:cTn id="102" fill="hold">
                            <p:stCondLst>
                              <p:cond delay="0"/>
                            </p:stCondLst>
                            <p:childTnLst>
                              <p:par>
                                <p:cTn id="103" presetID="23" presetClass="entr" presetSubtype="528"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anim calcmode="lin" valueType="num">
                                      <p:cBhvr>
                                        <p:cTn id="105" dur="1000" fill="hold"/>
                                        <p:tgtEl>
                                          <p:spTgt spid="19"/>
                                        </p:tgtEl>
                                        <p:attrNameLst>
                                          <p:attrName>ppt_w</p:attrName>
                                        </p:attrNameLst>
                                      </p:cBhvr>
                                      <p:tavLst>
                                        <p:tav tm="0">
                                          <p:val>
                                            <p:fltVal val="0"/>
                                          </p:val>
                                        </p:tav>
                                        <p:tav tm="100000">
                                          <p:val>
                                            <p:strVal val="#ppt_w"/>
                                          </p:val>
                                        </p:tav>
                                      </p:tavLst>
                                    </p:anim>
                                    <p:anim calcmode="lin" valueType="num">
                                      <p:cBhvr>
                                        <p:cTn id="106" dur="1000" fill="hold"/>
                                        <p:tgtEl>
                                          <p:spTgt spid="19"/>
                                        </p:tgtEl>
                                        <p:attrNameLst>
                                          <p:attrName>ppt_h</p:attrName>
                                        </p:attrNameLst>
                                      </p:cBhvr>
                                      <p:tavLst>
                                        <p:tav tm="0">
                                          <p:val>
                                            <p:fltVal val="0"/>
                                          </p:val>
                                        </p:tav>
                                        <p:tav tm="100000">
                                          <p:val>
                                            <p:strVal val="#ppt_h"/>
                                          </p:val>
                                        </p:tav>
                                      </p:tavLst>
                                    </p:anim>
                                    <p:anim calcmode="lin" valueType="num">
                                      <p:cBhvr>
                                        <p:cTn id="107" dur="1000" fill="hold"/>
                                        <p:tgtEl>
                                          <p:spTgt spid="19"/>
                                        </p:tgtEl>
                                        <p:attrNameLst>
                                          <p:attrName>ppt_x</p:attrName>
                                        </p:attrNameLst>
                                      </p:cBhvr>
                                      <p:tavLst>
                                        <p:tav tm="0">
                                          <p:val>
                                            <p:fltVal val="0.5"/>
                                          </p:val>
                                        </p:tav>
                                        <p:tav tm="100000">
                                          <p:val>
                                            <p:strVal val="#ppt_x"/>
                                          </p:val>
                                        </p:tav>
                                      </p:tavLst>
                                    </p:anim>
                                    <p:anim calcmode="lin" valueType="num">
                                      <p:cBhvr>
                                        <p:cTn id="108" dur="1000" fill="hold"/>
                                        <p:tgtEl>
                                          <p:spTgt spid="19"/>
                                        </p:tgtEl>
                                        <p:attrNameLst>
                                          <p:attrName>ppt_y</p:attrName>
                                        </p:attrNameLst>
                                      </p:cBhvr>
                                      <p:tavLst>
                                        <p:tav tm="0">
                                          <p:val>
                                            <p:fltVal val="0.5"/>
                                          </p:val>
                                        </p:tav>
                                        <p:tav tm="100000">
                                          <p:val>
                                            <p:strVal val="#ppt_y"/>
                                          </p:val>
                                        </p:tav>
                                      </p:tavLst>
                                    </p:anim>
                                  </p:childTnLst>
                                </p:cTn>
                              </p:par>
                              <p:par>
                                <p:cTn id="109" presetID="23" presetClass="entr" presetSubtype="528" fill="hold" grpId="0" nodeType="withEffect">
                                  <p:stCondLst>
                                    <p:cond delay="0"/>
                                  </p:stCondLst>
                                  <p:childTnLst>
                                    <p:set>
                                      <p:cBhvr>
                                        <p:cTn id="110" dur="1" fill="hold">
                                          <p:stCondLst>
                                            <p:cond delay="0"/>
                                          </p:stCondLst>
                                        </p:cTn>
                                        <p:tgtEl>
                                          <p:spTgt spid="2301148"/>
                                        </p:tgtEl>
                                        <p:attrNameLst>
                                          <p:attrName>style.visibility</p:attrName>
                                        </p:attrNameLst>
                                      </p:cBhvr>
                                      <p:to>
                                        <p:strVal val="visible"/>
                                      </p:to>
                                    </p:set>
                                    <p:anim calcmode="lin" valueType="num">
                                      <p:cBhvr>
                                        <p:cTn id="111" dur="1000" fill="hold"/>
                                        <p:tgtEl>
                                          <p:spTgt spid="2301148"/>
                                        </p:tgtEl>
                                        <p:attrNameLst>
                                          <p:attrName>ppt_w</p:attrName>
                                        </p:attrNameLst>
                                      </p:cBhvr>
                                      <p:tavLst>
                                        <p:tav tm="0">
                                          <p:val>
                                            <p:fltVal val="0"/>
                                          </p:val>
                                        </p:tav>
                                        <p:tav tm="100000">
                                          <p:val>
                                            <p:strVal val="#ppt_w"/>
                                          </p:val>
                                        </p:tav>
                                      </p:tavLst>
                                    </p:anim>
                                    <p:anim calcmode="lin" valueType="num">
                                      <p:cBhvr>
                                        <p:cTn id="112" dur="1000" fill="hold"/>
                                        <p:tgtEl>
                                          <p:spTgt spid="2301148"/>
                                        </p:tgtEl>
                                        <p:attrNameLst>
                                          <p:attrName>ppt_h</p:attrName>
                                        </p:attrNameLst>
                                      </p:cBhvr>
                                      <p:tavLst>
                                        <p:tav tm="0">
                                          <p:val>
                                            <p:fltVal val="0"/>
                                          </p:val>
                                        </p:tav>
                                        <p:tav tm="100000">
                                          <p:val>
                                            <p:strVal val="#ppt_h"/>
                                          </p:val>
                                        </p:tav>
                                      </p:tavLst>
                                    </p:anim>
                                    <p:anim calcmode="lin" valueType="num">
                                      <p:cBhvr>
                                        <p:cTn id="113" dur="1000" fill="hold"/>
                                        <p:tgtEl>
                                          <p:spTgt spid="2301148"/>
                                        </p:tgtEl>
                                        <p:attrNameLst>
                                          <p:attrName>ppt_x</p:attrName>
                                        </p:attrNameLst>
                                      </p:cBhvr>
                                      <p:tavLst>
                                        <p:tav tm="0">
                                          <p:val>
                                            <p:fltVal val="0.5"/>
                                          </p:val>
                                        </p:tav>
                                        <p:tav tm="100000">
                                          <p:val>
                                            <p:strVal val="#ppt_x"/>
                                          </p:val>
                                        </p:tav>
                                      </p:tavLst>
                                    </p:anim>
                                    <p:anim calcmode="lin" valueType="num">
                                      <p:cBhvr>
                                        <p:cTn id="114" dur="1000" fill="hold"/>
                                        <p:tgtEl>
                                          <p:spTgt spid="2301148"/>
                                        </p:tgtEl>
                                        <p:attrNameLst>
                                          <p:attrName>ppt_y</p:attrName>
                                        </p:attrNameLst>
                                      </p:cBhvr>
                                      <p:tavLst>
                                        <p:tav tm="0">
                                          <p:val>
                                            <p:fltVal val="0.5"/>
                                          </p:val>
                                        </p:tav>
                                        <p:tav tm="100000">
                                          <p:val>
                                            <p:strVal val="#ppt_y"/>
                                          </p:val>
                                        </p:tav>
                                      </p:tavLst>
                                    </p:anim>
                                  </p:childTnLst>
                                </p:cTn>
                              </p:par>
                              <p:par>
                                <p:cTn id="115" presetID="23" presetClass="entr" presetSubtype="528" fill="hold" nodeType="withEffect">
                                  <p:stCondLst>
                                    <p:cond delay="0"/>
                                  </p:stCondLst>
                                  <p:childTnLst>
                                    <p:set>
                                      <p:cBhvr>
                                        <p:cTn id="116" dur="1" fill="hold">
                                          <p:stCondLst>
                                            <p:cond delay="0"/>
                                          </p:stCondLst>
                                        </p:cTn>
                                        <p:tgtEl>
                                          <p:spTgt spid="2301145"/>
                                        </p:tgtEl>
                                        <p:attrNameLst>
                                          <p:attrName>style.visibility</p:attrName>
                                        </p:attrNameLst>
                                      </p:cBhvr>
                                      <p:to>
                                        <p:strVal val="visible"/>
                                      </p:to>
                                    </p:set>
                                    <p:anim calcmode="lin" valueType="num">
                                      <p:cBhvr>
                                        <p:cTn id="117" dur="1000" fill="hold"/>
                                        <p:tgtEl>
                                          <p:spTgt spid="2301145"/>
                                        </p:tgtEl>
                                        <p:attrNameLst>
                                          <p:attrName>ppt_w</p:attrName>
                                        </p:attrNameLst>
                                      </p:cBhvr>
                                      <p:tavLst>
                                        <p:tav tm="0">
                                          <p:val>
                                            <p:fltVal val="0"/>
                                          </p:val>
                                        </p:tav>
                                        <p:tav tm="100000">
                                          <p:val>
                                            <p:strVal val="#ppt_w"/>
                                          </p:val>
                                        </p:tav>
                                      </p:tavLst>
                                    </p:anim>
                                    <p:anim calcmode="lin" valueType="num">
                                      <p:cBhvr>
                                        <p:cTn id="118" dur="1000" fill="hold"/>
                                        <p:tgtEl>
                                          <p:spTgt spid="2301145"/>
                                        </p:tgtEl>
                                        <p:attrNameLst>
                                          <p:attrName>ppt_h</p:attrName>
                                        </p:attrNameLst>
                                      </p:cBhvr>
                                      <p:tavLst>
                                        <p:tav tm="0">
                                          <p:val>
                                            <p:fltVal val="0"/>
                                          </p:val>
                                        </p:tav>
                                        <p:tav tm="100000">
                                          <p:val>
                                            <p:strVal val="#ppt_h"/>
                                          </p:val>
                                        </p:tav>
                                      </p:tavLst>
                                    </p:anim>
                                    <p:anim calcmode="lin" valueType="num">
                                      <p:cBhvr>
                                        <p:cTn id="119" dur="1000" fill="hold"/>
                                        <p:tgtEl>
                                          <p:spTgt spid="2301145"/>
                                        </p:tgtEl>
                                        <p:attrNameLst>
                                          <p:attrName>ppt_x</p:attrName>
                                        </p:attrNameLst>
                                      </p:cBhvr>
                                      <p:tavLst>
                                        <p:tav tm="0">
                                          <p:val>
                                            <p:fltVal val="0.5"/>
                                          </p:val>
                                        </p:tav>
                                        <p:tav tm="100000">
                                          <p:val>
                                            <p:strVal val="#ppt_x"/>
                                          </p:val>
                                        </p:tav>
                                      </p:tavLst>
                                    </p:anim>
                                    <p:anim calcmode="lin" valueType="num">
                                      <p:cBhvr>
                                        <p:cTn id="120" dur="1000" fill="hold"/>
                                        <p:tgtEl>
                                          <p:spTgt spid="2301145"/>
                                        </p:tgtEl>
                                        <p:attrNameLst>
                                          <p:attrName>ppt_y</p:attrName>
                                        </p:attrNameLst>
                                      </p:cBhvr>
                                      <p:tavLst>
                                        <p:tav tm="0">
                                          <p:val>
                                            <p:fltVal val="0.5"/>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left)">
                                      <p:cBhvr>
                                        <p:cTn id="125" dur="2000"/>
                                        <p:tgtEl>
                                          <p:spTgt spid="4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left)">
                                      <p:cBhvr>
                                        <p:cTn id="130" dur="2000"/>
                                        <p:tgtEl>
                                          <p:spTgt spid="4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wipe(left)">
                                      <p:cBhvr>
                                        <p:cTn id="135" dur="2000"/>
                                        <p:tgtEl>
                                          <p:spTgt spid="4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wipe(left)">
                                      <p:cBhvr>
                                        <p:cTn id="140" dur="2000"/>
                                        <p:tgtEl>
                                          <p:spTgt spid="46"/>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47"/>
                                        </p:tgtEl>
                                        <p:attrNameLst>
                                          <p:attrName>style.visibility</p:attrName>
                                        </p:attrNameLst>
                                      </p:cBhvr>
                                      <p:to>
                                        <p:strVal val="visible"/>
                                      </p:to>
                                    </p:set>
                                    <p:animEffect transition="in" filter="wipe(left)">
                                      <p:cBhvr>
                                        <p:cTn id="145"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1068" grpId="0"/>
      <p:bldP spid="13" grpId="0"/>
      <p:bldP spid="14" grpId="0"/>
      <p:bldP spid="17" grpId="0"/>
      <p:bldP spid="18" grpId="0"/>
      <p:bldP spid="19" grpId="0"/>
      <p:bldP spid="20" grpId="0"/>
      <p:bldP spid="21" grpId="0" bldLvl="0" animBg="1"/>
      <p:bldP spid="22" grpId="0"/>
      <p:bldP spid="23" grpId="0" bldLvl="0" animBg="1"/>
      <p:bldP spid="24" grpId="0" bldLvl="0" animBg="1"/>
      <p:bldP spid="25" grpId="0"/>
      <p:bldP spid="28" grpId="0"/>
      <p:bldP spid="29" grpId="0"/>
      <p:bldP spid="30" grpId="0"/>
      <p:bldP spid="31" grpId="0"/>
      <p:bldP spid="34" grpId="0"/>
      <p:bldP spid="35" grpId="0"/>
      <p:bldP spid="230114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sym typeface="+mn-ea"/>
              </a:rPr>
              <a:t>8.1.1 CPU</a:t>
            </a:r>
            <a:r>
              <a:rPr dirty="0">
                <a:sym typeface="+mn-ea"/>
              </a:rPr>
              <a:t>的模型结构</a:t>
            </a:r>
            <a:r>
              <a:rPr lang="en-US" altLang="zh-CN" dirty="0">
                <a:sym typeface="+mn-ea"/>
              </a:rPr>
              <a:t>——</a:t>
            </a:r>
            <a:r>
              <a:rPr dirty="0">
                <a:sym typeface="+mn-ea"/>
              </a:rPr>
              <a:t>基于</a:t>
            </a:r>
            <a:r>
              <a:rPr lang="en-US" altLang="zh-CN" dirty="0">
                <a:sym typeface="+mn-ea"/>
              </a:rPr>
              <a:t>CPU</a:t>
            </a:r>
            <a:r>
              <a:rPr dirty="0">
                <a:sym typeface="+mn-ea"/>
              </a:rPr>
              <a:t>功能的迭代认知</a:t>
            </a:r>
            <a:endParaRPr lang="zh-CN" altLang="en-US" dirty="0"/>
          </a:p>
        </p:txBody>
      </p:sp>
      <p:sp>
        <p:nvSpPr>
          <p:cNvPr id="7" name="内容占位符 6"/>
          <p:cNvSpPr>
            <a:spLocks noGrp="1"/>
          </p:cNvSpPr>
          <p:nvPr>
            <p:ph idx="1"/>
            <p:custDataLst>
              <p:tags r:id="rId3"/>
            </p:custDataLst>
          </p:nvPr>
        </p:nvSpPr>
        <p:spPr/>
        <p:txBody>
          <a:bodyPr/>
          <a:lstStyle/>
          <a:p>
            <a:pPr marL="0" indent="-342900" defTabSz="685800">
              <a:spcBef>
                <a:spcPct val="0"/>
              </a:spcBef>
              <a:buClr>
                <a:schemeClr val="hlink"/>
              </a:buClr>
              <a:buFont typeface="Wingdings" panose="05000000000000000000" pitchFamily="2" charset="2"/>
              <a:buNone/>
            </a:pPr>
            <a:r>
              <a:rPr lang="zh-CN" altLang="en-US" sz="1400" dirty="0">
                <a:solidFill>
                  <a:schemeClr val="tx1"/>
                </a:solidFill>
                <a:latin typeface="+mj-ea"/>
                <a:ea typeface="+mj-ea"/>
              </a:rPr>
              <a:t>（</a:t>
            </a:r>
            <a:r>
              <a:rPr lang="en-US" altLang="zh-CN" sz="1400" dirty="0">
                <a:solidFill>
                  <a:schemeClr val="tx1"/>
                </a:solidFill>
                <a:latin typeface="+mj-ea"/>
                <a:ea typeface="+mj-ea"/>
              </a:rPr>
              <a:t>1</a:t>
            </a:r>
            <a:r>
              <a:rPr lang="zh-CN" altLang="en-US" sz="1400" dirty="0">
                <a:solidFill>
                  <a:schemeClr val="tx1"/>
                </a:solidFill>
                <a:latin typeface="+mj-ea"/>
                <a:ea typeface="+mj-ea"/>
              </a:rPr>
              <a:t>）运算器的功能：</a:t>
            </a:r>
            <a:endParaRPr lang="en-US" altLang="zh-CN" sz="1400" dirty="0">
              <a:solidFill>
                <a:schemeClr val="tx1"/>
              </a:solidFill>
              <a:latin typeface="+mj-ea"/>
              <a:ea typeface="+mj-ea"/>
            </a:endParaRPr>
          </a:p>
          <a:p>
            <a:pPr marL="0" indent="-342900" defTabSz="685800">
              <a:spcBef>
                <a:spcPct val="0"/>
              </a:spcBef>
              <a:buClr>
                <a:schemeClr val="hlink"/>
              </a:buClr>
              <a:buFont typeface="Wingdings" panose="05000000000000000000" pitchFamily="2" charset="2"/>
              <a:buNone/>
            </a:pPr>
            <a:r>
              <a:rPr lang="en-US" altLang="zh-CN" sz="1400" dirty="0">
                <a:solidFill>
                  <a:schemeClr val="tx1"/>
                </a:solidFill>
                <a:latin typeface="+mj-ea"/>
                <a:ea typeface="+mj-ea"/>
              </a:rPr>
              <a:t>         </a:t>
            </a:r>
            <a:r>
              <a:rPr lang="zh-CN" altLang="en-US" sz="1400" dirty="0">
                <a:solidFill>
                  <a:schemeClr val="tx1"/>
                </a:solidFill>
                <a:latin typeface="+mj-ea"/>
                <a:ea typeface="+mj-ea"/>
              </a:rPr>
              <a:t>实现算术运算和逻辑运算</a:t>
            </a:r>
          </a:p>
          <a:p>
            <a:pPr marL="0" indent="-342900" defTabSz="685800">
              <a:spcBef>
                <a:spcPct val="0"/>
              </a:spcBef>
              <a:buClr>
                <a:schemeClr val="hlink"/>
              </a:buClr>
              <a:buFont typeface="Wingdings" panose="05000000000000000000" pitchFamily="2" charset="2"/>
              <a:buNone/>
            </a:pPr>
            <a:r>
              <a:rPr lang="zh-CN" altLang="en-US" sz="1400" dirty="0">
                <a:solidFill>
                  <a:schemeClr val="tx1"/>
                </a:solidFill>
                <a:latin typeface="+mj-ea"/>
                <a:ea typeface="+mj-ea"/>
              </a:rPr>
              <a:t>（</a:t>
            </a:r>
            <a:r>
              <a:rPr lang="en-US" altLang="zh-CN" sz="1400" dirty="0">
                <a:solidFill>
                  <a:schemeClr val="tx1"/>
                </a:solidFill>
                <a:latin typeface="+mj-ea"/>
                <a:ea typeface="+mj-ea"/>
              </a:rPr>
              <a:t>2</a:t>
            </a:r>
            <a:r>
              <a:rPr lang="zh-CN" altLang="en-US" sz="1400" dirty="0">
                <a:solidFill>
                  <a:schemeClr val="tx1"/>
                </a:solidFill>
                <a:latin typeface="+mj-ea"/>
                <a:ea typeface="+mj-ea"/>
              </a:rPr>
              <a:t>）控制器的功能：</a:t>
            </a:r>
          </a:p>
        </p:txBody>
      </p:sp>
      <p:sp>
        <p:nvSpPr>
          <p:cNvPr id="1904790" name="矩形 1904789"/>
          <p:cNvSpPr/>
          <p:nvPr/>
        </p:nvSpPr>
        <p:spPr>
          <a:xfrm>
            <a:off x="4242118" y="971868"/>
            <a:ext cx="3721100" cy="1828800"/>
          </a:xfrm>
          <a:prstGeom prst="rect">
            <a:avLst/>
          </a:prstGeom>
          <a:noFill/>
          <a:ln w="6350" cap="flat" cmpd="sng">
            <a:noFill/>
            <a:prstDash val="solid"/>
            <a:miter/>
            <a:headEnd type="none" w="med" len="med"/>
            <a:tailEnd type="none" w="med" len="med"/>
          </a:ln>
        </p:spPr>
        <p:txBody>
          <a:bodyPr anchor="t"/>
          <a:lstStyle/>
          <a:p>
            <a:pPr algn="ctr"/>
            <a:endParaRPr lang="zh-CN" altLang="en-US" dirty="0">
              <a:latin typeface="Arial" panose="020B0604020202020204" pitchFamily="34" charset="0"/>
              <a:ea typeface="宋体" panose="02010600030101010101" pitchFamily="2" charset="-122"/>
            </a:endParaRPr>
          </a:p>
        </p:txBody>
      </p:sp>
      <p:sp>
        <p:nvSpPr>
          <p:cNvPr id="1904765" name="文本框 1904764"/>
          <p:cNvSpPr txBox="1"/>
          <p:nvPr/>
        </p:nvSpPr>
        <p:spPr>
          <a:xfrm>
            <a:off x="4913948" y="1961515"/>
            <a:ext cx="2895600" cy="366713"/>
          </a:xfrm>
          <a:prstGeom prst="rect">
            <a:avLst/>
          </a:prstGeom>
          <a:noFill/>
          <a:ln w="9525">
            <a:noFill/>
          </a:ln>
        </p:spPr>
        <p:txBody>
          <a:bodyPr anchor="t">
            <a:spAutoFit/>
          </a:bodyPr>
          <a:lstStyle/>
          <a:p>
            <a:pPr>
              <a:spcBef>
                <a:spcPct val="0"/>
              </a:spcBef>
              <a:buClr>
                <a:srgbClr val="FF6600"/>
              </a:buClr>
            </a:pPr>
            <a:r>
              <a:rPr lang="zh-CN" altLang="en-US" sz="1800" dirty="0">
                <a:solidFill>
                  <a:schemeClr val="accent1">
                    <a:lumMod val="60000"/>
                    <a:lumOff val="40000"/>
                  </a:schemeClr>
                </a:solidFill>
                <a:latin typeface="Times New Roman" panose="02020603050405020304" pitchFamily="18" charset="0"/>
                <a:ea typeface="宋体" panose="02010600030101010101" pitchFamily="2" charset="-122"/>
              </a:rPr>
              <a:t>微程序设计</a:t>
            </a:r>
            <a:r>
              <a:rPr lang="zh-CN" altLang="en-US" sz="1800" dirty="0">
                <a:latin typeface="Arial" panose="020B0604020202020204" pitchFamily="34" charset="0"/>
                <a:ea typeface="宋体" panose="02010600030101010101" pitchFamily="2" charset="-122"/>
              </a:rPr>
              <a:t>存储逻辑</a:t>
            </a:r>
          </a:p>
        </p:txBody>
      </p:sp>
      <p:sp>
        <p:nvSpPr>
          <p:cNvPr id="1904796" name="矩形 1904795"/>
          <p:cNvSpPr/>
          <p:nvPr/>
        </p:nvSpPr>
        <p:spPr>
          <a:xfrm>
            <a:off x="4348798" y="1045528"/>
            <a:ext cx="3641725" cy="298450"/>
          </a:xfrm>
          <a:prstGeom prst="rect">
            <a:avLst/>
          </a:prstGeom>
          <a:noFill/>
          <a:ln w="6350" cap="flat" cmpd="sng">
            <a:solidFill>
              <a:schemeClr val="tx1"/>
            </a:solidFill>
            <a:prstDash val="solid"/>
            <a:miter/>
            <a:headEnd type="none" w="med" len="med"/>
            <a:tailEnd type="none" w="med" len="med"/>
          </a:ln>
        </p:spPr>
        <p:txBody>
          <a:bodyPr anchor="t"/>
          <a:lstStyle/>
          <a:p>
            <a:pPr algn="ctr"/>
            <a:r>
              <a:rPr lang="zh-CN" altLang="en-US" dirty="0">
                <a:latin typeface="Arial" panose="020B0604020202020204" pitchFamily="34" charset="0"/>
                <a:ea typeface="宋体" panose="02010600030101010101" pitchFamily="2" charset="-122"/>
              </a:rPr>
              <a:t>产生全部指令的微操作命令序列</a:t>
            </a:r>
          </a:p>
        </p:txBody>
      </p:sp>
      <p:sp>
        <p:nvSpPr>
          <p:cNvPr id="1904797" name="矩形 1904796"/>
          <p:cNvSpPr/>
          <p:nvPr/>
        </p:nvSpPr>
        <p:spPr>
          <a:xfrm>
            <a:off x="4337685" y="1399540"/>
            <a:ext cx="3641725" cy="298450"/>
          </a:xfrm>
          <a:prstGeom prst="rect">
            <a:avLst/>
          </a:prstGeom>
          <a:noFill/>
          <a:ln w="6350" cap="flat" cmpd="sng">
            <a:solidFill>
              <a:schemeClr val="tx1"/>
            </a:solidFill>
            <a:prstDash val="solid"/>
            <a:miter/>
            <a:headEnd type="none" w="med" len="med"/>
            <a:tailEnd type="none" w="med" len="med"/>
          </a:ln>
        </p:spPr>
        <p:txBody>
          <a:bodyPr anchor="t"/>
          <a:lstStyle/>
          <a:p>
            <a:pPr algn="ctr"/>
            <a:r>
              <a:rPr lang="zh-CN" altLang="en-US">
                <a:latin typeface="Arial" panose="020B0604020202020204" pitchFamily="34" charset="0"/>
                <a:ea typeface="宋体" panose="02010600030101010101" pitchFamily="2" charset="-122"/>
              </a:rPr>
              <a:t>控制和协调各部件工作</a:t>
            </a:r>
          </a:p>
        </p:txBody>
      </p:sp>
      <p:sp>
        <p:nvSpPr>
          <p:cNvPr id="1904798" name="矩形 1904797"/>
          <p:cNvSpPr/>
          <p:nvPr/>
        </p:nvSpPr>
        <p:spPr>
          <a:xfrm>
            <a:off x="4342448" y="1753553"/>
            <a:ext cx="3641725" cy="962025"/>
          </a:xfrm>
          <a:prstGeom prst="rect">
            <a:avLst/>
          </a:prstGeom>
          <a:noFill/>
          <a:ln w="6350"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04806" name="矩形 1904805"/>
          <p:cNvSpPr/>
          <p:nvPr/>
        </p:nvSpPr>
        <p:spPr>
          <a:xfrm>
            <a:off x="3390265" y="4303395"/>
            <a:ext cx="2932113" cy="708025"/>
          </a:xfrm>
          <a:prstGeom prst="rect">
            <a:avLst/>
          </a:prstGeom>
          <a:noFill/>
          <a:ln w="6350" cap="flat" cmpd="sng">
            <a:solidFill>
              <a:schemeClr val="bg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04744" name="矩形 1904743"/>
          <p:cNvSpPr/>
          <p:nvPr/>
        </p:nvSpPr>
        <p:spPr>
          <a:xfrm>
            <a:off x="180340" y="4304983"/>
            <a:ext cx="2571750" cy="396875"/>
          </a:xfrm>
          <a:prstGeom prst="rect">
            <a:avLst/>
          </a:prstGeom>
          <a:noFill/>
          <a:ln w="25400">
            <a:noFill/>
          </a:ln>
        </p:spPr>
        <p:txBody>
          <a:bodyPr wrap="none" anchor="t">
            <a:spAutoFit/>
          </a:bodyPr>
          <a:lstStyle/>
          <a:p>
            <a:pPr marL="342900" indent="-342900">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从内存中提取指令</a:t>
            </a:r>
            <a:endParaRPr lang="zh-CN" altLang="en-US">
              <a:latin typeface="Arial" panose="020B0604020202020204" pitchFamily="34" charset="0"/>
              <a:ea typeface="宋体" panose="02010600030101010101" pitchFamily="2" charset="-122"/>
            </a:endParaRPr>
          </a:p>
        </p:txBody>
      </p:sp>
      <p:sp>
        <p:nvSpPr>
          <p:cNvPr id="1904747" name="矩形 1904746"/>
          <p:cNvSpPr/>
          <p:nvPr/>
        </p:nvSpPr>
        <p:spPr>
          <a:xfrm>
            <a:off x="3445828" y="4263708"/>
            <a:ext cx="2813050" cy="762000"/>
          </a:xfrm>
          <a:prstGeom prst="rect">
            <a:avLst/>
          </a:prstGeom>
          <a:noFill/>
          <a:ln w="25400">
            <a:noFill/>
          </a:ln>
        </p:spPr>
        <p:txBody>
          <a:bodyPr wrap="none" anchor="t">
            <a:spAutoFit/>
          </a:bodyPr>
          <a:lstStyle/>
          <a:p>
            <a:pPr marL="342900" indent="-342900">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分析指令的操作类型</a:t>
            </a:r>
          </a:p>
          <a:p>
            <a:pPr marL="342900" indent="-342900">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分析操作数的来源</a:t>
            </a:r>
          </a:p>
        </p:txBody>
      </p:sp>
      <p:sp>
        <p:nvSpPr>
          <p:cNvPr id="1904751" name="矩形 1904750"/>
          <p:cNvSpPr/>
          <p:nvPr/>
        </p:nvSpPr>
        <p:spPr>
          <a:xfrm>
            <a:off x="6520815" y="4304983"/>
            <a:ext cx="2571750" cy="396875"/>
          </a:xfrm>
          <a:prstGeom prst="rect">
            <a:avLst/>
          </a:prstGeom>
          <a:noFill/>
          <a:ln w="25400">
            <a:noFill/>
          </a:ln>
        </p:spPr>
        <p:txBody>
          <a:bodyPr wrap="none" anchor="t">
            <a:spAutoFit/>
          </a:bodyPr>
          <a:lstStyle/>
          <a:p>
            <a:pPr marL="342900" indent="-342900">
              <a:buClr>
                <a:schemeClr val="hlink"/>
              </a:buClr>
              <a:buFont typeface="Wingdings" panose="05000000000000000000" pitchFamily="2" charset="2"/>
              <a:buChar char="p"/>
            </a:pPr>
            <a:r>
              <a:rPr lang="zh-CN" altLang="en-US" dirty="0">
                <a:latin typeface="Arial" panose="020B0604020202020204" pitchFamily="34" charset="0"/>
                <a:ea typeface="宋体" panose="02010600030101010101" pitchFamily="2" charset="-122"/>
              </a:rPr>
              <a:t>发出控制信号序列</a:t>
            </a:r>
          </a:p>
        </p:txBody>
      </p:sp>
      <p:sp>
        <p:nvSpPr>
          <p:cNvPr id="1904755" name="下箭头 1904754"/>
          <p:cNvSpPr/>
          <p:nvPr/>
        </p:nvSpPr>
        <p:spPr>
          <a:xfrm>
            <a:off x="3399790" y="3365183"/>
            <a:ext cx="2092325" cy="949325"/>
          </a:xfrm>
          <a:prstGeom prst="downArrow">
            <a:avLst>
              <a:gd name="adj1" fmla="val 50000"/>
              <a:gd name="adj2" fmla="val 25000"/>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sp>
        <p:nvSpPr>
          <p:cNvPr id="1904776" name="矩形 1904775"/>
          <p:cNvSpPr/>
          <p:nvPr/>
        </p:nvSpPr>
        <p:spPr>
          <a:xfrm>
            <a:off x="543481" y="2788920"/>
            <a:ext cx="1355725" cy="536575"/>
          </a:xfrm>
          <a:prstGeom prst="rect">
            <a:avLst/>
          </a:prstGeom>
          <a:solidFill>
            <a:srgbClr val="FFFF99">
              <a:alpha val="8000"/>
            </a:srgbClr>
          </a:solid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marL="342900" indent="-342900" algn="ctr"/>
            <a:r>
              <a:rPr lang="zh-CN" altLang="en-US" dirty="0">
                <a:solidFill>
                  <a:srgbClr val="0000FF"/>
                </a:solidFill>
                <a:latin typeface="Arial" panose="020B0604020202020204" pitchFamily="34" charset="0"/>
                <a:ea typeface="宋体" panose="02010600030101010101" pitchFamily="2" charset="-122"/>
              </a:rPr>
              <a:t>取指令</a:t>
            </a:r>
          </a:p>
        </p:txBody>
      </p:sp>
      <p:sp>
        <p:nvSpPr>
          <p:cNvPr id="1904777" name="矩形 1904776"/>
          <p:cNvSpPr/>
          <p:nvPr/>
        </p:nvSpPr>
        <p:spPr>
          <a:xfrm>
            <a:off x="3804603" y="2788920"/>
            <a:ext cx="1355725" cy="536575"/>
          </a:xfrm>
          <a:prstGeom prst="rect">
            <a:avLst/>
          </a:prstGeom>
          <a:solidFill>
            <a:srgbClr val="FFFF99">
              <a:alpha val="8000"/>
            </a:srgbClr>
          </a:solid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marL="342900" indent="-342900" algn="ctr"/>
            <a:r>
              <a:rPr lang="zh-CN" altLang="en-US" dirty="0">
                <a:solidFill>
                  <a:srgbClr val="0000FF"/>
                </a:solidFill>
                <a:latin typeface="Arial" panose="020B0604020202020204" pitchFamily="34" charset="0"/>
                <a:ea typeface="宋体" panose="02010600030101010101" pitchFamily="2" charset="-122"/>
              </a:rPr>
              <a:t>分析指令</a:t>
            </a:r>
            <a:endParaRPr lang="zh-CN" altLang="en-US">
              <a:solidFill>
                <a:srgbClr val="0000FF"/>
              </a:solidFill>
              <a:latin typeface="Arial" panose="020B0604020202020204" pitchFamily="34" charset="0"/>
              <a:ea typeface="宋体" panose="02010600030101010101" pitchFamily="2" charset="-122"/>
            </a:endParaRPr>
          </a:p>
        </p:txBody>
      </p:sp>
      <p:sp>
        <p:nvSpPr>
          <p:cNvPr id="1904778" name="矩形 1904777"/>
          <p:cNvSpPr/>
          <p:nvPr/>
        </p:nvSpPr>
        <p:spPr>
          <a:xfrm>
            <a:off x="7144703" y="2788920"/>
            <a:ext cx="1355725" cy="536575"/>
          </a:xfrm>
          <a:prstGeom prst="rect">
            <a:avLst/>
          </a:prstGeom>
          <a:solidFill>
            <a:srgbClr val="FFFF99">
              <a:alpha val="8000"/>
            </a:srgbClr>
          </a:solidFill>
          <a:ln w="6350"/>
          <a:scene3d>
            <a:camera prst="legacyObliqueTopRight">
              <a:rot lat="0" lon="0" rev="0"/>
            </a:camera>
            <a:lightRig rig="legacyFlat3" dir="b"/>
          </a:scene3d>
          <a:sp3d extrusionH="430200" prstMaterial="legacyWireframe">
            <a:bevelT w="13500" h="13500" prst="angle"/>
            <a:bevelB w="13500" h="13500" prst="angle"/>
          </a:sp3d>
        </p:spPr>
        <p:txBody>
          <a:bodyPr wrap="none" anchor="ctr">
            <a:flatTx/>
          </a:bodyPr>
          <a:lstStyle/>
          <a:p>
            <a:pPr marL="342900" indent="-342900" algn="ctr"/>
            <a:r>
              <a:rPr lang="zh-CN" altLang="en-US" dirty="0">
                <a:solidFill>
                  <a:srgbClr val="0000FF"/>
                </a:solidFill>
                <a:latin typeface="Arial" panose="020B0604020202020204" pitchFamily="34" charset="0"/>
                <a:ea typeface="宋体" panose="02010600030101010101" pitchFamily="2" charset="-122"/>
              </a:rPr>
              <a:t>执行指令</a:t>
            </a:r>
            <a:endParaRPr lang="zh-CN" altLang="en-US">
              <a:solidFill>
                <a:srgbClr val="0000FF"/>
              </a:solidFill>
              <a:latin typeface="Arial" panose="020B0604020202020204" pitchFamily="34" charset="0"/>
              <a:ea typeface="宋体" panose="02010600030101010101" pitchFamily="2" charset="-122"/>
            </a:endParaRPr>
          </a:p>
        </p:txBody>
      </p:sp>
      <p:sp>
        <p:nvSpPr>
          <p:cNvPr id="1904779" name="下箭头 1904778"/>
          <p:cNvSpPr/>
          <p:nvPr/>
        </p:nvSpPr>
        <p:spPr>
          <a:xfrm>
            <a:off x="6733540" y="3387408"/>
            <a:ext cx="2092325" cy="949325"/>
          </a:xfrm>
          <a:prstGeom prst="downArrow">
            <a:avLst>
              <a:gd name="adj1" fmla="val 50000"/>
              <a:gd name="adj2" fmla="val 25000"/>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sp>
        <p:nvSpPr>
          <p:cNvPr id="1904780" name="下箭头 1904779"/>
          <p:cNvSpPr/>
          <p:nvPr/>
        </p:nvSpPr>
        <p:spPr>
          <a:xfrm>
            <a:off x="235903" y="3371533"/>
            <a:ext cx="2092325" cy="949325"/>
          </a:xfrm>
          <a:prstGeom prst="downArrow">
            <a:avLst>
              <a:gd name="adj1" fmla="val 50000"/>
              <a:gd name="adj2" fmla="val 25000"/>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a:latin typeface="Arial" panose="020B0604020202020204" pitchFamily="34" charset="0"/>
              <a:ea typeface="宋体" panose="02010600030101010101" pitchFamily="2" charset="-122"/>
            </a:endParaRPr>
          </a:p>
        </p:txBody>
      </p:sp>
      <p:sp>
        <p:nvSpPr>
          <p:cNvPr id="1904782" name="矩形 1904781"/>
          <p:cNvSpPr/>
          <p:nvPr/>
        </p:nvSpPr>
        <p:spPr>
          <a:xfrm>
            <a:off x="233679" y="4319270"/>
            <a:ext cx="2932113" cy="708025"/>
          </a:xfrm>
          <a:prstGeom prst="rect">
            <a:avLst/>
          </a:prstGeom>
          <a:noFill/>
          <a:ln w="6350" cap="flat" cmpd="sng">
            <a:no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04808" name="矩形 1904807"/>
          <p:cNvSpPr/>
          <p:nvPr/>
        </p:nvSpPr>
        <p:spPr>
          <a:xfrm>
            <a:off x="9155430" y="5379720"/>
            <a:ext cx="42863" cy="708025"/>
          </a:xfrm>
          <a:prstGeom prst="rect">
            <a:avLst/>
          </a:prstGeom>
          <a:solidFill>
            <a:srgbClr val="808000">
              <a:alpha val="8000"/>
            </a:srgbClr>
          </a:solidFill>
          <a:ln w="6350" cap="flat" cmpd="sng">
            <a:solidFill>
              <a:srgbClr val="800000"/>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pic>
        <p:nvPicPr>
          <p:cNvPr id="33" name="图片 32">
            <a:extLst>
              <a:ext uri="{FF2B5EF4-FFF2-40B4-BE49-F238E27FC236}">
                <a16:creationId xmlns:a16="http://schemas.microsoft.com/office/drawing/2014/main" id="{05209D40-1CA8-4C6D-AFAB-B7934F394A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
        <p:nvSpPr>
          <p:cNvPr id="34" name="右箭头 14">
            <a:extLst>
              <a:ext uri="{FF2B5EF4-FFF2-40B4-BE49-F238E27FC236}">
                <a16:creationId xmlns:a16="http://schemas.microsoft.com/office/drawing/2014/main" id="{07FB33DA-DDF3-4BA2-A0BC-28C310EE992A}"/>
              </a:ext>
            </a:extLst>
          </p:cNvPr>
          <p:cNvSpPr/>
          <p:nvPr/>
        </p:nvSpPr>
        <p:spPr>
          <a:xfrm>
            <a:off x="2527856" y="2788920"/>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
        <p:nvSpPr>
          <p:cNvPr id="35" name="右箭头 14">
            <a:extLst>
              <a:ext uri="{FF2B5EF4-FFF2-40B4-BE49-F238E27FC236}">
                <a16:creationId xmlns:a16="http://schemas.microsoft.com/office/drawing/2014/main" id="{191C9C55-F008-41A0-AD3B-A7AE80615B47}"/>
              </a:ext>
            </a:extLst>
          </p:cNvPr>
          <p:cNvSpPr/>
          <p:nvPr/>
        </p:nvSpPr>
        <p:spPr>
          <a:xfrm>
            <a:off x="5958422" y="2797470"/>
            <a:ext cx="702469" cy="511969"/>
          </a:xfrm>
          <a:prstGeom prst="rightArrow">
            <a:avLst>
              <a:gd name="adj1" fmla="val 50000"/>
              <a:gd name="adj2" fmla="val 34257"/>
            </a:avLst>
          </a:prstGeom>
          <a:ln/>
        </p:spPr>
        <p:style>
          <a:lnRef idx="2">
            <a:schemeClr val="dk1"/>
          </a:lnRef>
          <a:fillRef idx="1">
            <a:schemeClr val="lt1"/>
          </a:fillRef>
          <a:effectRef idx="0">
            <a:schemeClr val="dk1"/>
          </a:effectRef>
          <a:fontRef idx="minor">
            <a:schemeClr val="dk1"/>
          </a:fontRef>
        </p:style>
        <p:txBody>
          <a:bodyPr anchor="t"/>
          <a:lstStyle/>
          <a:p>
            <a:pPr algn="ctr"/>
            <a:endParaRPr lang="zh-CN" altLang="en-US" sz="1050">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1904790"/>
                                        </p:tgtEl>
                                        <p:attrNameLst>
                                          <p:attrName>style.visibility</p:attrName>
                                        </p:attrNameLst>
                                      </p:cBhvr>
                                      <p:to>
                                        <p:strVal val="visible"/>
                                      </p:to>
                                    </p:set>
                                    <p:anim calcmode="lin" valueType="num">
                                      <p:cBhvr>
                                        <p:cTn id="7" dur="1000" fill="hold"/>
                                        <p:tgtEl>
                                          <p:spTgt spid="1904790"/>
                                        </p:tgtEl>
                                        <p:attrNameLst>
                                          <p:attrName>ppt_w</p:attrName>
                                        </p:attrNameLst>
                                      </p:cBhvr>
                                      <p:tavLst>
                                        <p:tav tm="0">
                                          <p:val>
                                            <p:fltVal val="0"/>
                                          </p:val>
                                        </p:tav>
                                        <p:tav tm="100000">
                                          <p:val>
                                            <p:strVal val="#ppt_w"/>
                                          </p:val>
                                        </p:tav>
                                      </p:tavLst>
                                    </p:anim>
                                    <p:anim calcmode="lin" valueType="num">
                                      <p:cBhvr>
                                        <p:cTn id="8" dur="1000" fill="hold"/>
                                        <p:tgtEl>
                                          <p:spTgt spid="1904790"/>
                                        </p:tgtEl>
                                        <p:attrNameLst>
                                          <p:attrName>ppt_h</p:attrName>
                                        </p:attrNameLst>
                                      </p:cBhvr>
                                      <p:tavLst>
                                        <p:tav tm="0">
                                          <p:val>
                                            <p:fltVal val="0"/>
                                          </p:val>
                                        </p:tav>
                                        <p:tav tm="100000">
                                          <p:val>
                                            <p:strVal val="#ppt_h"/>
                                          </p:val>
                                        </p:tav>
                                      </p:tavLst>
                                    </p:anim>
                                    <p:anim calcmode="lin" valueType="num">
                                      <p:cBhvr>
                                        <p:cTn id="9" dur="1000" fill="hold"/>
                                        <p:tgtEl>
                                          <p:spTgt spid="1904790"/>
                                        </p:tgtEl>
                                        <p:attrNameLst>
                                          <p:attrName>ppt_x</p:attrName>
                                        </p:attrNameLst>
                                      </p:cBhvr>
                                      <p:tavLst>
                                        <p:tav tm="0">
                                          <p:val>
                                            <p:fltVal val="0.5"/>
                                          </p:val>
                                        </p:tav>
                                        <p:tav tm="100000">
                                          <p:val>
                                            <p:strVal val="#ppt_x"/>
                                          </p:val>
                                        </p:tav>
                                      </p:tavLst>
                                    </p:anim>
                                    <p:anim calcmode="lin" valueType="num">
                                      <p:cBhvr>
                                        <p:cTn id="10" dur="1000" fill="hold"/>
                                        <p:tgtEl>
                                          <p:spTgt spid="1904790"/>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04796"/>
                                        </p:tgtEl>
                                        <p:attrNameLst>
                                          <p:attrName>style.visibility</p:attrName>
                                        </p:attrNameLst>
                                      </p:cBhvr>
                                      <p:to>
                                        <p:strVal val="visible"/>
                                      </p:to>
                                    </p:set>
                                    <p:animEffect transition="in" filter="dissolve">
                                      <p:cBhvr>
                                        <p:cTn id="15" dur="1000"/>
                                        <p:tgtEl>
                                          <p:spTgt spid="1904796"/>
                                        </p:tgtEl>
                                      </p:cBhvr>
                                    </p:animEffect>
                                  </p:childTnLst>
                                </p:cTn>
                              </p:par>
                              <p:par>
                                <p:cTn id="16" presetID="9" presetClass="entr" presetSubtype="0" fill="hold" nodeType="withEffect">
                                  <p:stCondLst>
                                    <p:cond delay="0"/>
                                  </p:stCondLst>
                                  <p:childTnLst>
                                    <p:set>
                                      <p:cBhvr>
                                        <p:cTn id="17" dur="1" fill="hold">
                                          <p:stCondLst>
                                            <p:cond delay="0"/>
                                          </p:stCondLst>
                                        </p:cTn>
                                        <p:tgtEl>
                                          <p:spTgt spid="1904797"/>
                                        </p:tgtEl>
                                        <p:attrNameLst>
                                          <p:attrName>style.visibility</p:attrName>
                                        </p:attrNameLst>
                                      </p:cBhvr>
                                      <p:to>
                                        <p:strVal val="visible"/>
                                      </p:to>
                                    </p:set>
                                    <p:animEffect transition="in" filter="dissolve">
                                      <p:cBhvr>
                                        <p:cTn id="18" dur="1000"/>
                                        <p:tgtEl>
                                          <p:spTgt spid="190479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04765"/>
                                        </p:tgtEl>
                                        <p:attrNameLst>
                                          <p:attrName>style.visibility</p:attrName>
                                        </p:attrNameLst>
                                      </p:cBhvr>
                                      <p:to>
                                        <p:strVal val="visible"/>
                                      </p:to>
                                    </p:set>
                                    <p:animEffect transition="in" filter="dissolve">
                                      <p:cBhvr>
                                        <p:cTn id="21" dur="1000"/>
                                        <p:tgtEl>
                                          <p:spTgt spid="1904765"/>
                                        </p:tgtEl>
                                      </p:cBhvr>
                                    </p:animEffect>
                                  </p:childTnLst>
                                </p:cTn>
                              </p:par>
                              <p:par>
                                <p:cTn id="22" presetID="9" presetClass="entr" presetSubtype="0" fill="hold" nodeType="withEffect">
                                  <p:stCondLst>
                                    <p:cond delay="0"/>
                                  </p:stCondLst>
                                  <p:childTnLst>
                                    <p:set>
                                      <p:cBhvr>
                                        <p:cTn id="23" dur="1" fill="hold">
                                          <p:stCondLst>
                                            <p:cond delay="0"/>
                                          </p:stCondLst>
                                        </p:cTn>
                                        <p:tgtEl>
                                          <p:spTgt spid="1904798"/>
                                        </p:tgtEl>
                                        <p:attrNameLst>
                                          <p:attrName>style.visibility</p:attrName>
                                        </p:attrNameLst>
                                      </p:cBhvr>
                                      <p:to>
                                        <p:strVal val="visible"/>
                                      </p:to>
                                    </p:set>
                                    <p:animEffect transition="in" filter="dissolve">
                                      <p:cBhvr>
                                        <p:cTn id="24" dur="1000"/>
                                        <p:tgtEl>
                                          <p:spTgt spid="1904798"/>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904776"/>
                                        </p:tgtEl>
                                        <p:attrNameLst>
                                          <p:attrName>style.visibility</p:attrName>
                                        </p:attrNameLst>
                                      </p:cBhvr>
                                      <p:to>
                                        <p:strVal val="visible"/>
                                      </p:to>
                                    </p:set>
                                    <p:animEffect transition="in" filter="strips(downRight)">
                                      <p:cBhvr>
                                        <p:cTn id="29" dur="2000"/>
                                        <p:tgtEl>
                                          <p:spTgt spid="1904776"/>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904777"/>
                                        </p:tgtEl>
                                        <p:attrNameLst>
                                          <p:attrName>style.visibility</p:attrName>
                                        </p:attrNameLst>
                                      </p:cBhvr>
                                      <p:to>
                                        <p:strVal val="visible"/>
                                      </p:to>
                                    </p:set>
                                    <p:animEffect transition="in" filter="strips(downRight)">
                                      <p:cBhvr>
                                        <p:cTn id="32" dur="2000"/>
                                        <p:tgtEl>
                                          <p:spTgt spid="1904777"/>
                                        </p:tgtEl>
                                      </p:cBhvr>
                                    </p:animEffect>
                                  </p:childTnLst>
                                </p:cTn>
                              </p:par>
                              <p:par>
                                <p:cTn id="33" presetID="18" presetClass="entr" presetSubtype="6" fill="hold" grpId="0" nodeType="withEffect">
                                  <p:stCondLst>
                                    <p:cond delay="0"/>
                                  </p:stCondLst>
                                  <p:childTnLst>
                                    <p:set>
                                      <p:cBhvr>
                                        <p:cTn id="34" dur="1" fill="hold">
                                          <p:stCondLst>
                                            <p:cond delay="0"/>
                                          </p:stCondLst>
                                        </p:cTn>
                                        <p:tgtEl>
                                          <p:spTgt spid="1904778"/>
                                        </p:tgtEl>
                                        <p:attrNameLst>
                                          <p:attrName>style.visibility</p:attrName>
                                        </p:attrNameLst>
                                      </p:cBhvr>
                                      <p:to>
                                        <p:strVal val="visible"/>
                                      </p:to>
                                    </p:set>
                                    <p:animEffect transition="in" filter="strips(downRight)">
                                      <p:cBhvr>
                                        <p:cTn id="35" dur="2000"/>
                                        <p:tgtEl>
                                          <p:spTgt spid="19047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904744"/>
                                        </p:tgtEl>
                                        <p:attrNameLst>
                                          <p:attrName>style.visibility</p:attrName>
                                        </p:attrNameLst>
                                      </p:cBhvr>
                                      <p:to>
                                        <p:strVal val="visible"/>
                                      </p:to>
                                    </p:set>
                                    <p:animEffect transition="in" filter="wipe(up)">
                                      <p:cBhvr>
                                        <p:cTn id="40" dur="1000"/>
                                        <p:tgtEl>
                                          <p:spTgt spid="1904744"/>
                                        </p:tgtEl>
                                      </p:cBhvr>
                                    </p:animEffect>
                                  </p:childTnLst>
                                </p:cTn>
                              </p:par>
                              <p:par>
                                <p:cTn id="41" presetID="22" presetClass="entr" presetSubtype="1" fill="hold" nodeType="withEffect">
                                  <p:stCondLst>
                                    <p:cond delay="0"/>
                                  </p:stCondLst>
                                  <p:childTnLst>
                                    <p:set>
                                      <p:cBhvr>
                                        <p:cTn id="42" dur="1" fill="hold">
                                          <p:stCondLst>
                                            <p:cond delay="0"/>
                                          </p:stCondLst>
                                        </p:cTn>
                                        <p:tgtEl>
                                          <p:spTgt spid="1904780"/>
                                        </p:tgtEl>
                                        <p:attrNameLst>
                                          <p:attrName>style.visibility</p:attrName>
                                        </p:attrNameLst>
                                      </p:cBhvr>
                                      <p:to>
                                        <p:strVal val="visible"/>
                                      </p:to>
                                    </p:set>
                                    <p:animEffect transition="in" filter="wipe(up)">
                                      <p:cBhvr>
                                        <p:cTn id="43" dur="1000"/>
                                        <p:tgtEl>
                                          <p:spTgt spid="1904780"/>
                                        </p:tgtEl>
                                      </p:cBhvr>
                                    </p:animEffect>
                                  </p:childTnLst>
                                </p:cTn>
                              </p:par>
                              <p:par>
                                <p:cTn id="44" presetID="22" presetClass="entr" presetSubtype="1" fill="hold" nodeType="withEffect">
                                  <p:stCondLst>
                                    <p:cond delay="0"/>
                                  </p:stCondLst>
                                  <p:childTnLst>
                                    <p:set>
                                      <p:cBhvr>
                                        <p:cTn id="45" dur="1" fill="hold">
                                          <p:stCondLst>
                                            <p:cond delay="0"/>
                                          </p:stCondLst>
                                        </p:cTn>
                                        <p:tgtEl>
                                          <p:spTgt spid="1904782"/>
                                        </p:tgtEl>
                                        <p:attrNameLst>
                                          <p:attrName>style.visibility</p:attrName>
                                        </p:attrNameLst>
                                      </p:cBhvr>
                                      <p:to>
                                        <p:strVal val="visible"/>
                                      </p:to>
                                    </p:set>
                                    <p:animEffect transition="in" filter="wipe(up)">
                                      <p:cBhvr>
                                        <p:cTn id="46" dur="1000"/>
                                        <p:tgtEl>
                                          <p:spTgt spid="19047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904747"/>
                                        </p:tgtEl>
                                        <p:attrNameLst>
                                          <p:attrName>style.visibility</p:attrName>
                                        </p:attrNameLst>
                                      </p:cBhvr>
                                      <p:to>
                                        <p:strVal val="visible"/>
                                      </p:to>
                                    </p:set>
                                    <p:animEffect transition="in" filter="wipe(up)">
                                      <p:cBhvr>
                                        <p:cTn id="51" dur="1000"/>
                                        <p:tgtEl>
                                          <p:spTgt spid="1904747"/>
                                        </p:tgtEl>
                                      </p:cBhvr>
                                    </p:animEffect>
                                  </p:childTnLst>
                                </p:cTn>
                              </p:par>
                              <p:par>
                                <p:cTn id="52" presetID="22" presetClass="entr" presetSubtype="1" fill="hold" nodeType="withEffect">
                                  <p:stCondLst>
                                    <p:cond delay="0"/>
                                  </p:stCondLst>
                                  <p:childTnLst>
                                    <p:set>
                                      <p:cBhvr>
                                        <p:cTn id="53" dur="1" fill="hold">
                                          <p:stCondLst>
                                            <p:cond delay="0"/>
                                          </p:stCondLst>
                                        </p:cTn>
                                        <p:tgtEl>
                                          <p:spTgt spid="1904755"/>
                                        </p:tgtEl>
                                        <p:attrNameLst>
                                          <p:attrName>style.visibility</p:attrName>
                                        </p:attrNameLst>
                                      </p:cBhvr>
                                      <p:to>
                                        <p:strVal val="visible"/>
                                      </p:to>
                                    </p:set>
                                    <p:animEffect transition="in" filter="wipe(up)">
                                      <p:cBhvr>
                                        <p:cTn id="54" dur="1000"/>
                                        <p:tgtEl>
                                          <p:spTgt spid="1904755"/>
                                        </p:tgtEl>
                                      </p:cBhvr>
                                    </p:animEffect>
                                  </p:childTnLst>
                                </p:cTn>
                              </p:par>
                              <p:par>
                                <p:cTn id="55" presetID="22" presetClass="entr" presetSubtype="1" fill="hold" nodeType="withEffect">
                                  <p:stCondLst>
                                    <p:cond delay="0"/>
                                  </p:stCondLst>
                                  <p:childTnLst>
                                    <p:set>
                                      <p:cBhvr>
                                        <p:cTn id="56" dur="1" fill="hold">
                                          <p:stCondLst>
                                            <p:cond delay="0"/>
                                          </p:stCondLst>
                                        </p:cTn>
                                        <p:tgtEl>
                                          <p:spTgt spid="1904806"/>
                                        </p:tgtEl>
                                        <p:attrNameLst>
                                          <p:attrName>style.visibility</p:attrName>
                                        </p:attrNameLst>
                                      </p:cBhvr>
                                      <p:to>
                                        <p:strVal val="visible"/>
                                      </p:to>
                                    </p:set>
                                    <p:animEffect transition="in" filter="wipe(up)">
                                      <p:cBhvr>
                                        <p:cTn id="57" dur="1000"/>
                                        <p:tgtEl>
                                          <p:spTgt spid="190480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904751"/>
                                        </p:tgtEl>
                                        <p:attrNameLst>
                                          <p:attrName>style.visibility</p:attrName>
                                        </p:attrNameLst>
                                      </p:cBhvr>
                                      <p:to>
                                        <p:strVal val="visible"/>
                                      </p:to>
                                    </p:set>
                                    <p:animEffect transition="in" filter="wipe(up)">
                                      <p:cBhvr>
                                        <p:cTn id="62" dur="1000"/>
                                        <p:tgtEl>
                                          <p:spTgt spid="1904751"/>
                                        </p:tgtEl>
                                      </p:cBhvr>
                                    </p:animEffect>
                                  </p:childTnLst>
                                </p:cTn>
                              </p:par>
                              <p:par>
                                <p:cTn id="63" presetID="22" presetClass="entr" presetSubtype="1" fill="hold" nodeType="withEffect">
                                  <p:stCondLst>
                                    <p:cond delay="0"/>
                                  </p:stCondLst>
                                  <p:childTnLst>
                                    <p:set>
                                      <p:cBhvr>
                                        <p:cTn id="64" dur="1" fill="hold">
                                          <p:stCondLst>
                                            <p:cond delay="0"/>
                                          </p:stCondLst>
                                        </p:cTn>
                                        <p:tgtEl>
                                          <p:spTgt spid="1904779"/>
                                        </p:tgtEl>
                                        <p:attrNameLst>
                                          <p:attrName>style.visibility</p:attrName>
                                        </p:attrNameLst>
                                      </p:cBhvr>
                                      <p:to>
                                        <p:strVal val="visible"/>
                                      </p:to>
                                    </p:set>
                                    <p:animEffect transition="in" filter="wipe(up)">
                                      <p:cBhvr>
                                        <p:cTn id="65" dur="1000"/>
                                        <p:tgtEl>
                                          <p:spTgt spid="1904779"/>
                                        </p:tgtEl>
                                      </p:cBhvr>
                                    </p:animEffect>
                                  </p:childTnLst>
                                </p:cTn>
                              </p:par>
                              <p:par>
                                <p:cTn id="66" presetID="22" presetClass="entr" presetSubtype="1" fill="hold" nodeType="withEffect">
                                  <p:stCondLst>
                                    <p:cond delay="0"/>
                                  </p:stCondLst>
                                  <p:childTnLst>
                                    <p:set>
                                      <p:cBhvr>
                                        <p:cTn id="67" dur="1" fill="hold">
                                          <p:stCondLst>
                                            <p:cond delay="0"/>
                                          </p:stCondLst>
                                        </p:cTn>
                                        <p:tgtEl>
                                          <p:spTgt spid="1904808"/>
                                        </p:tgtEl>
                                        <p:attrNameLst>
                                          <p:attrName>style.visibility</p:attrName>
                                        </p:attrNameLst>
                                      </p:cBhvr>
                                      <p:to>
                                        <p:strVal val="visible"/>
                                      </p:to>
                                    </p:set>
                                    <p:animEffect transition="in" filter="wipe(up)">
                                      <p:cBhvr>
                                        <p:cTn id="68" dur="1000"/>
                                        <p:tgtEl>
                                          <p:spTgt spid="190480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20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left)">
                                      <p:cBhvr>
                                        <p:cTn id="78"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65" grpId="0"/>
      <p:bldP spid="1904744" grpId="0"/>
      <p:bldP spid="1904747" grpId="0"/>
      <p:bldP spid="1904751" grpId="0"/>
      <p:bldP spid="1904776" grpId="0" bldLvl="0" animBg="1"/>
      <p:bldP spid="1904777" grpId="0" bldLvl="0" animBg="1"/>
      <p:bldP spid="190477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en-US" altLang="zh-CN" dirty="0">
                <a:latin typeface="等线" panose="02010600030101010101" pitchFamily="2" charset="-122"/>
                <a:ea typeface="等线" panose="02010600030101010101" pitchFamily="2" charset="-122"/>
                <a:sym typeface="+mn-ea"/>
              </a:rPr>
              <a:t>8.1.1 CPU</a:t>
            </a:r>
            <a:r>
              <a:rPr lang="zh-CN" altLang="en-US" dirty="0">
                <a:latin typeface="等线" panose="02010600030101010101" pitchFamily="2" charset="-122"/>
                <a:ea typeface="等线" panose="02010600030101010101" pitchFamily="2" charset="-122"/>
                <a:sym typeface="+mn-ea"/>
              </a:rPr>
              <a:t>的模型结构</a:t>
            </a:r>
            <a:r>
              <a:rPr lang="en-US" altLang="zh-CN" dirty="0">
                <a:latin typeface="等线" panose="02010600030101010101" pitchFamily="2" charset="-122"/>
                <a:ea typeface="等线" panose="02010600030101010101" pitchFamily="2" charset="-122"/>
                <a:sym typeface="+mn-ea"/>
              </a:rPr>
              <a:t>——</a:t>
            </a:r>
            <a:r>
              <a:rPr lang="zh-CN" altLang="en-US" dirty="0">
                <a:latin typeface="等线" panose="02010600030101010101" pitchFamily="2" charset="-122"/>
                <a:ea typeface="等线" panose="02010600030101010101" pitchFamily="2" charset="-122"/>
                <a:sym typeface="+mn-ea"/>
              </a:rPr>
              <a:t>基于</a:t>
            </a:r>
            <a:r>
              <a:rPr lang="en-US" altLang="zh-CN" dirty="0">
                <a:latin typeface="等线" panose="02010600030101010101" pitchFamily="2" charset="-122"/>
                <a:ea typeface="等线" panose="02010600030101010101" pitchFamily="2" charset="-122"/>
                <a:sym typeface="+mn-ea"/>
              </a:rPr>
              <a:t>CPU</a:t>
            </a:r>
            <a:r>
              <a:rPr lang="zh-CN" altLang="en-US" dirty="0">
                <a:latin typeface="等线" panose="02010600030101010101" pitchFamily="2" charset="-122"/>
                <a:ea typeface="等线" panose="02010600030101010101" pitchFamily="2" charset="-122"/>
                <a:sym typeface="+mn-ea"/>
              </a:rPr>
              <a:t>功能的迭代认知</a:t>
            </a:r>
            <a:endParaRPr lang="zh-CN" altLang="en-US" dirty="0">
              <a:latin typeface="等线" panose="02010600030101010101" pitchFamily="2" charset="-122"/>
              <a:ea typeface="等线" panose="02010600030101010101" pitchFamily="2" charset="-122"/>
            </a:endParaRPr>
          </a:p>
        </p:txBody>
      </p:sp>
      <p:sp>
        <p:nvSpPr>
          <p:cNvPr id="4056265" name="矩形 4056264"/>
          <p:cNvSpPr/>
          <p:nvPr/>
        </p:nvSpPr>
        <p:spPr>
          <a:xfrm>
            <a:off x="3459163" y="899795"/>
            <a:ext cx="1371600" cy="457200"/>
          </a:xfrm>
          <a:prstGeom prst="rect">
            <a:avLst/>
          </a:prstGeom>
          <a:noFill/>
          <a:ln w="19685" cap="flat" cmpd="sng">
            <a:solidFill>
              <a:schemeClr val="tx1"/>
            </a:solidFill>
            <a:prstDash val="solid"/>
            <a:miter/>
            <a:headEnd type="none" w="med" len="med"/>
            <a:tailEnd type="none" w="med" len="med"/>
          </a:ln>
        </p:spPr>
        <p:txBody>
          <a:bodyPr wrap="none" anchor="ctr"/>
          <a:lstStyle/>
          <a:p>
            <a:pPr algn="ctr">
              <a:spcBef>
                <a:spcPct val="0"/>
              </a:spcBef>
            </a:pPr>
            <a:r>
              <a:rPr lang="en-US" altLang="zh-CN" dirty="0">
                <a:latin typeface="Times New Roman" panose="02020603050405020304" pitchFamily="18" charset="0"/>
                <a:ea typeface="宋体" panose="02010600030101010101" pitchFamily="2" charset="-122"/>
              </a:rPr>
              <a:t>IR</a:t>
            </a:r>
          </a:p>
        </p:txBody>
      </p:sp>
      <p:grpSp>
        <p:nvGrpSpPr>
          <p:cNvPr id="4056266" name="组合 4056265"/>
          <p:cNvGrpSpPr/>
          <p:nvPr/>
        </p:nvGrpSpPr>
        <p:grpSpPr>
          <a:xfrm>
            <a:off x="2087563" y="2728595"/>
            <a:ext cx="609600" cy="1524000"/>
            <a:chOff x="2118" y="2832"/>
            <a:chExt cx="384" cy="960"/>
          </a:xfrm>
        </p:grpSpPr>
        <p:sp>
          <p:nvSpPr>
            <p:cNvPr id="19466" name="文本框 4056266"/>
            <p:cNvSpPr txBox="1"/>
            <p:nvPr/>
          </p:nvSpPr>
          <p:spPr>
            <a:xfrm>
              <a:off x="2233" y="2899"/>
              <a:ext cx="252" cy="624"/>
            </a:xfrm>
            <a:prstGeom prst="rect">
              <a:avLst/>
            </a:prstGeom>
            <a:noFill/>
            <a:ln w="15875" cap="flat" cmpd="sng">
              <a:solidFill>
                <a:schemeClr val="tx1"/>
              </a:solidFill>
              <a:prstDash val="solid"/>
              <a:miter/>
              <a:headEnd type="none" w="med" len="med"/>
              <a:tailEnd type="none" w="med" len="med"/>
            </a:ln>
          </p:spPr>
          <p:txBody>
            <a:bodyPr vert="eaVert" wrap="none" anchor="t">
              <a:spAutoFit/>
            </a:bodyPr>
            <a:lstStyle/>
            <a:p>
              <a:pPr>
                <a:spcBef>
                  <a:spcPct val="0"/>
                </a:spcBef>
              </a:pPr>
              <a:r>
                <a:rPr lang="zh-CN" altLang="en-US" dirty="0">
                  <a:latin typeface="+mj-ea"/>
                  <a:ea typeface="+mj-ea"/>
                </a:rPr>
                <a:t>节拍发生器</a:t>
              </a:r>
            </a:p>
          </p:txBody>
        </p:sp>
        <p:sp>
          <p:nvSpPr>
            <p:cNvPr id="19467" name="矩形 4056267"/>
            <p:cNvSpPr/>
            <p:nvPr/>
          </p:nvSpPr>
          <p:spPr>
            <a:xfrm>
              <a:off x="2118" y="2832"/>
              <a:ext cx="384" cy="960"/>
            </a:xfrm>
            <a:prstGeom prst="rect">
              <a:avLst/>
            </a:prstGeom>
            <a:noFill/>
            <a:ln w="15875">
              <a:noFill/>
            </a:ln>
          </p:spPr>
          <p:txBody>
            <a:bodyPr anchor="t"/>
            <a:lstStyle/>
            <a:p>
              <a:pPr algn="ctr"/>
              <a:endParaRPr lang="zh-CN" altLang="en-US">
                <a:latin typeface="Arial" panose="020B0604020202020204" pitchFamily="34" charset="0"/>
                <a:ea typeface="宋体" panose="02010600030101010101" pitchFamily="2" charset="-122"/>
              </a:endParaRPr>
            </a:p>
          </p:txBody>
        </p:sp>
      </p:grpSp>
      <p:sp>
        <p:nvSpPr>
          <p:cNvPr id="4056270" name="矩形 4056269"/>
          <p:cNvSpPr/>
          <p:nvPr/>
        </p:nvSpPr>
        <p:spPr>
          <a:xfrm>
            <a:off x="3382963" y="2728595"/>
            <a:ext cx="1600200" cy="1447800"/>
          </a:xfrm>
          <a:prstGeom prst="rect">
            <a:avLst/>
          </a:prstGeom>
          <a:noFill/>
          <a:ln w="28575" cap="flat" cmpd="sng">
            <a:solidFill>
              <a:schemeClr val="tx1"/>
            </a:solidFill>
            <a:prstDash val="solid"/>
            <a:miter/>
            <a:headEnd type="none" w="med" len="med"/>
            <a:tailEnd type="none" w="med" len="med"/>
          </a:ln>
          <a:effectLst>
            <a:prstShdw prst="shdw13" dist="53882" dir="13499999">
              <a:schemeClr val="bg2">
                <a:alpha val="50000"/>
              </a:schemeClr>
            </a:prstShdw>
          </a:effectLst>
        </p:spPr>
        <p:txBody>
          <a:bodyPr anchor="t"/>
          <a:lstStyle/>
          <a:p>
            <a:pPr algn="ctr"/>
            <a:endParaRPr lang="zh-CN" altLang="en-US">
              <a:latin typeface="Arial" panose="020B0604020202020204" pitchFamily="34" charset="0"/>
              <a:ea typeface="宋体" panose="02010600030101010101" pitchFamily="2" charset="-122"/>
            </a:endParaRPr>
          </a:p>
        </p:txBody>
      </p:sp>
      <p:sp>
        <p:nvSpPr>
          <p:cNvPr id="4056271" name="文本框 4056270"/>
          <p:cNvSpPr txBox="1"/>
          <p:nvPr/>
        </p:nvSpPr>
        <p:spPr>
          <a:xfrm>
            <a:off x="3727450" y="2719070"/>
            <a:ext cx="718466" cy="553998"/>
          </a:xfrm>
          <a:prstGeom prst="rect">
            <a:avLst/>
          </a:prstGeom>
          <a:noFill/>
          <a:ln w="9525">
            <a:noFill/>
          </a:ln>
        </p:spPr>
        <p:txBody>
          <a:bodyPr wrap="none" anchor="t">
            <a:spAutoFit/>
          </a:bodyPr>
          <a:lstStyle/>
          <a:p>
            <a:pPr>
              <a:spcBef>
                <a:spcPct val="0"/>
              </a:spcBef>
            </a:pPr>
            <a:r>
              <a:rPr lang="en-US" altLang="zh-CN" sz="3000" dirty="0">
                <a:solidFill>
                  <a:schemeClr val="accent1">
                    <a:lumMod val="60000"/>
                    <a:lumOff val="40000"/>
                  </a:schemeClr>
                </a:solidFill>
                <a:latin typeface="Times New Roman" panose="02020603050405020304" pitchFamily="18" charset="0"/>
                <a:ea typeface="宋体" panose="02010600030101010101" pitchFamily="2" charset="-122"/>
              </a:rPr>
              <a:t>CU</a:t>
            </a:r>
          </a:p>
        </p:txBody>
      </p:sp>
      <p:grpSp>
        <p:nvGrpSpPr>
          <p:cNvPr id="4056272" name="组合 4056271"/>
          <p:cNvGrpSpPr/>
          <p:nvPr/>
        </p:nvGrpSpPr>
        <p:grpSpPr>
          <a:xfrm>
            <a:off x="2697163" y="2579370"/>
            <a:ext cx="685800" cy="1460500"/>
            <a:chOff x="2304" y="2738"/>
            <a:chExt cx="432" cy="920"/>
          </a:xfrm>
        </p:grpSpPr>
        <p:sp>
          <p:nvSpPr>
            <p:cNvPr id="19471" name="直接连接符 4056272"/>
            <p:cNvSpPr/>
            <p:nvPr/>
          </p:nvSpPr>
          <p:spPr>
            <a:xfrm>
              <a:off x="2304" y="3216"/>
              <a:ext cx="432"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grpSp>
          <p:nvGrpSpPr>
            <p:cNvPr id="19472" name="组合 4056273"/>
            <p:cNvGrpSpPr/>
            <p:nvPr/>
          </p:nvGrpSpPr>
          <p:grpSpPr>
            <a:xfrm>
              <a:off x="2304" y="2738"/>
              <a:ext cx="432" cy="920"/>
              <a:chOff x="2304" y="2738"/>
              <a:chExt cx="432" cy="920"/>
            </a:xfrm>
          </p:grpSpPr>
          <p:grpSp>
            <p:nvGrpSpPr>
              <p:cNvPr id="19473" name="组合 4056274"/>
              <p:cNvGrpSpPr/>
              <p:nvPr/>
            </p:nvGrpSpPr>
            <p:grpSpPr>
              <a:xfrm>
                <a:off x="2304" y="2738"/>
                <a:ext cx="432" cy="910"/>
                <a:chOff x="2304" y="2738"/>
                <a:chExt cx="432" cy="910"/>
              </a:xfrm>
            </p:grpSpPr>
            <p:sp>
              <p:nvSpPr>
                <p:cNvPr id="19474" name="直接连接符 4056275"/>
                <p:cNvSpPr/>
                <p:nvPr/>
              </p:nvSpPr>
              <p:spPr>
                <a:xfrm>
                  <a:off x="2304" y="3648"/>
                  <a:ext cx="432"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75" name="文本框 4056276"/>
                <p:cNvSpPr txBox="1"/>
                <p:nvPr/>
              </p:nvSpPr>
              <p:spPr>
                <a:xfrm>
                  <a:off x="2390" y="2738"/>
                  <a:ext cx="266" cy="250"/>
                </a:xfrm>
                <a:prstGeom prst="rect">
                  <a:avLst/>
                </a:prstGeom>
                <a:noFill/>
                <a:ln w="9525">
                  <a:noFill/>
                </a:ln>
              </p:spPr>
              <p:txBody>
                <a:bodyPr wrap="none" anchor="t">
                  <a:spAutoFit/>
                </a:bodyPr>
                <a:lstStyle/>
                <a:p>
                  <a:pPr>
                    <a:spcBef>
                      <a:spcPct val="0"/>
                    </a:spcBef>
                  </a:pPr>
                  <a:r>
                    <a:rPr lang="en-US" altLang="zh-CN" i="1" dirty="0">
                      <a:latin typeface="Times New Roman" panose="02020603050405020304" pitchFamily="18" charset="0"/>
                      <a:ea typeface="宋体" panose="02010600030101010101" pitchFamily="2" charset="-122"/>
                    </a:rPr>
                    <a:t>T</a:t>
                  </a:r>
                  <a:r>
                    <a:rPr lang="en-US" altLang="zh-CN" baseline="-25000" dirty="0">
                      <a:latin typeface="Times New Roman" panose="02020603050405020304" pitchFamily="18" charset="0"/>
                      <a:ea typeface="宋体" panose="02010600030101010101" pitchFamily="2" charset="-122"/>
                    </a:rPr>
                    <a:t>0</a:t>
                  </a:r>
                </a:p>
              </p:txBody>
            </p:sp>
          </p:grpSp>
          <p:grpSp>
            <p:nvGrpSpPr>
              <p:cNvPr id="19476" name="组合 4056277"/>
              <p:cNvGrpSpPr/>
              <p:nvPr/>
            </p:nvGrpSpPr>
            <p:grpSpPr>
              <a:xfrm>
                <a:off x="2304" y="2976"/>
                <a:ext cx="432" cy="682"/>
                <a:chOff x="2304" y="2976"/>
                <a:chExt cx="432" cy="682"/>
              </a:xfrm>
            </p:grpSpPr>
            <p:sp>
              <p:nvSpPr>
                <p:cNvPr id="19477" name="直接连接符 4056278"/>
                <p:cNvSpPr/>
                <p:nvPr/>
              </p:nvSpPr>
              <p:spPr>
                <a:xfrm>
                  <a:off x="2304" y="2976"/>
                  <a:ext cx="432"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78" name="文本框 4056279"/>
                <p:cNvSpPr txBox="1"/>
                <p:nvPr/>
              </p:nvSpPr>
              <p:spPr>
                <a:xfrm>
                  <a:off x="2400" y="2976"/>
                  <a:ext cx="266" cy="250"/>
                </a:xfrm>
                <a:prstGeom prst="rect">
                  <a:avLst/>
                </a:prstGeom>
                <a:noFill/>
                <a:ln w="9525">
                  <a:noFill/>
                </a:ln>
              </p:spPr>
              <p:txBody>
                <a:bodyPr wrap="none" anchor="t">
                  <a:spAutoFit/>
                </a:bodyPr>
                <a:lstStyle/>
                <a:p>
                  <a:pPr>
                    <a:spcBef>
                      <a:spcPct val="0"/>
                    </a:spcBef>
                  </a:pPr>
                  <a:r>
                    <a:rPr lang="en-US" altLang="zh-CN" i="1">
                      <a:latin typeface="Times New Roman" panose="02020603050405020304" pitchFamily="18" charset="0"/>
                      <a:ea typeface="宋体" panose="02010600030101010101" pitchFamily="2" charset="-122"/>
                    </a:rPr>
                    <a:t>T</a:t>
                  </a:r>
                  <a:r>
                    <a:rPr lang="en-US" altLang="zh-CN" baseline="-25000">
                      <a:latin typeface="Times New Roman" panose="02020603050405020304" pitchFamily="18" charset="0"/>
                      <a:ea typeface="宋体" panose="02010600030101010101" pitchFamily="2" charset="-122"/>
                    </a:rPr>
                    <a:t>1</a:t>
                  </a:r>
                </a:p>
              </p:txBody>
            </p:sp>
            <p:sp>
              <p:nvSpPr>
                <p:cNvPr id="19479" name="文本框 4056280"/>
                <p:cNvSpPr txBox="1"/>
                <p:nvPr/>
              </p:nvSpPr>
              <p:spPr>
                <a:xfrm>
                  <a:off x="2400" y="3408"/>
                  <a:ext cx="272" cy="250"/>
                </a:xfrm>
                <a:prstGeom prst="rect">
                  <a:avLst/>
                </a:prstGeom>
                <a:noFill/>
                <a:ln w="9525">
                  <a:noFill/>
                </a:ln>
              </p:spPr>
              <p:txBody>
                <a:bodyPr wrap="none" anchor="t">
                  <a:spAutoFit/>
                </a:bodyPr>
                <a:lstStyle/>
                <a:p>
                  <a:pPr>
                    <a:spcBef>
                      <a:spcPct val="0"/>
                    </a:spcBef>
                  </a:pPr>
                  <a:r>
                    <a:rPr lang="en-US" altLang="zh-CN" i="1">
                      <a:latin typeface="Times New Roman" panose="02020603050405020304" pitchFamily="18" charset="0"/>
                      <a:ea typeface="宋体" panose="02010600030101010101" pitchFamily="2" charset="-122"/>
                    </a:rPr>
                    <a:t>T</a:t>
                  </a:r>
                  <a:r>
                    <a:rPr lang="en-US" altLang="zh-CN" i="1" baseline="-25000">
                      <a:latin typeface="Times New Roman" panose="02020603050405020304" pitchFamily="18" charset="0"/>
                      <a:ea typeface="宋体" panose="02010600030101010101" pitchFamily="2" charset="-122"/>
                    </a:rPr>
                    <a:t>n</a:t>
                  </a:r>
                </a:p>
              </p:txBody>
            </p:sp>
          </p:grpSp>
        </p:grpSp>
        <p:sp>
          <p:nvSpPr>
            <p:cNvPr id="19480" name="文本框 4056281"/>
            <p:cNvSpPr txBox="1"/>
            <p:nvPr/>
          </p:nvSpPr>
          <p:spPr>
            <a:xfrm>
              <a:off x="2397" y="3235"/>
              <a:ext cx="308" cy="218"/>
            </a:xfrm>
            <a:prstGeom prst="rect">
              <a:avLst/>
            </a:prstGeom>
            <a:noFill/>
            <a:ln w="9525">
              <a:noFill/>
            </a:ln>
          </p:spPr>
          <p:txBody>
            <a:bodyPr vert="eaVert" wrap="none" anchor="t">
              <a:spAutoFit/>
            </a:bodyPr>
            <a:lstStyle/>
            <a:p>
              <a:pPr>
                <a:spcBef>
                  <a:spcPct val="0"/>
                </a:spcBef>
              </a:pPr>
              <a:r>
                <a:rPr lang="en-US" altLang="zh-CN">
                  <a:latin typeface="Times New Roman" panose="02020603050405020304" pitchFamily="18" charset="0"/>
                  <a:ea typeface="宋体" panose="02010600030101010101" pitchFamily="2" charset="-122"/>
                </a:rPr>
                <a:t>…</a:t>
              </a:r>
            </a:p>
          </p:txBody>
        </p:sp>
      </p:grpSp>
      <p:grpSp>
        <p:nvGrpSpPr>
          <p:cNvPr id="4056287" name="组合 4056286"/>
          <p:cNvGrpSpPr/>
          <p:nvPr/>
        </p:nvGrpSpPr>
        <p:grpSpPr>
          <a:xfrm>
            <a:off x="4983163" y="2880995"/>
            <a:ext cx="1136650" cy="1066800"/>
            <a:chOff x="3942" y="2928"/>
            <a:chExt cx="716" cy="672"/>
          </a:xfrm>
        </p:grpSpPr>
        <p:sp>
          <p:nvSpPr>
            <p:cNvPr id="19486" name="直接连接符 4056287"/>
            <p:cNvSpPr/>
            <p:nvPr/>
          </p:nvSpPr>
          <p:spPr>
            <a:xfrm flipH="1">
              <a:off x="3942" y="2928"/>
              <a:ext cx="384"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87" name="直接连接符 4056288"/>
            <p:cNvSpPr/>
            <p:nvPr/>
          </p:nvSpPr>
          <p:spPr>
            <a:xfrm flipH="1">
              <a:off x="3942" y="3600"/>
              <a:ext cx="384" cy="0"/>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88" name="文本框 4056289"/>
            <p:cNvSpPr txBox="1"/>
            <p:nvPr/>
          </p:nvSpPr>
          <p:spPr>
            <a:xfrm>
              <a:off x="3990" y="3168"/>
              <a:ext cx="308" cy="218"/>
            </a:xfrm>
            <a:prstGeom prst="rect">
              <a:avLst/>
            </a:prstGeom>
            <a:noFill/>
            <a:ln w="9525">
              <a:noFill/>
            </a:ln>
          </p:spPr>
          <p:txBody>
            <a:bodyPr vert="eaVert" wrap="none" anchor="t">
              <a:spAutoFit/>
            </a:bodyPr>
            <a:lstStyle/>
            <a:p>
              <a:pPr>
                <a:spcBef>
                  <a:spcPct val="0"/>
                </a:spcBef>
              </a:pPr>
              <a:r>
                <a:rPr lang="en-US" altLang="zh-CN">
                  <a:latin typeface="Times New Roman" panose="02020603050405020304" pitchFamily="18" charset="0"/>
                  <a:ea typeface="宋体" panose="02010600030101010101" pitchFamily="2" charset="-122"/>
                </a:rPr>
                <a:t>…</a:t>
              </a:r>
            </a:p>
          </p:txBody>
        </p:sp>
        <p:sp>
          <p:nvSpPr>
            <p:cNvPr id="19489" name="文本框 4056290"/>
            <p:cNvSpPr txBox="1"/>
            <p:nvPr/>
          </p:nvSpPr>
          <p:spPr>
            <a:xfrm>
              <a:off x="4220" y="3166"/>
              <a:ext cx="438" cy="250"/>
            </a:xfrm>
            <a:prstGeom prst="rect">
              <a:avLst/>
            </a:prstGeom>
            <a:noFill/>
            <a:ln w="9525">
              <a:noFill/>
            </a:ln>
          </p:spPr>
          <p:txBody>
            <a:bodyPr wrap="none" anchor="t">
              <a:spAutoFit/>
            </a:bodyPr>
            <a:lstStyle/>
            <a:p>
              <a:pPr>
                <a:spcBef>
                  <a:spcPct val="0"/>
                </a:spcBef>
              </a:pPr>
              <a:r>
                <a:rPr lang="zh-CN" altLang="en-US" dirty="0">
                  <a:latin typeface="Times New Roman" panose="02020603050405020304" pitchFamily="18" charset="0"/>
                  <a:ea typeface="宋体" panose="02010600030101010101" pitchFamily="2" charset="-122"/>
                </a:rPr>
                <a:t>标志</a:t>
              </a:r>
            </a:p>
          </p:txBody>
        </p:sp>
      </p:grpSp>
      <p:grpSp>
        <p:nvGrpSpPr>
          <p:cNvPr id="4056292" name="组合 4056291"/>
          <p:cNvGrpSpPr/>
          <p:nvPr/>
        </p:nvGrpSpPr>
        <p:grpSpPr>
          <a:xfrm>
            <a:off x="3376613" y="2195195"/>
            <a:ext cx="1843087" cy="533400"/>
            <a:chOff x="2930" y="2496"/>
            <a:chExt cx="1161" cy="336"/>
          </a:xfrm>
        </p:grpSpPr>
        <p:grpSp>
          <p:nvGrpSpPr>
            <p:cNvPr id="19491" name="组合 4056292"/>
            <p:cNvGrpSpPr/>
            <p:nvPr/>
          </p:nvGrpSpPr>
          <p:grpSpPr>
            <a:xfrm>
              <a:off x="2930" y="2496"/>
              <a:ext cx="1161" cy="336"/>
              <a:chOff x="2930" y="2496"/>
              <a:chExt cx="1161" cy="336"/>
            </a:xfrm>
          </p:grpSpPr>
          <p:sp>
            <p:nvSpPr>
              <p:cNvPr id="19492" name="直接连接符 4056293"/>
              <p:cNvSpPr/>
              <p:nvPr/>
            </p:nvSpPr>
            <p:spPr>
              <a:xfrm>
                <a:off x="3078" y="2496"/>
                <a:ext cx="0" cy="336"/>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93" name="直接连接符 4056294"/>
              <p:cNvSpPr/>
              <p:nvPr/>
            </p:nvSpPr>
            <p:spPr>
              <a:xfrm>
                <a:off x="3270" y="2496"/>
                <a:ext cx="0" cy="336"/>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94" name="直接连接符 4056295"/>
              <p:cNvSpPr/>
              <p:nvPr/>
            </p:nvSpPr>
            <p:spPr>
              <a:xfrm>
                <a:off x="3750" y="2496"/>
                <a:ext cx="0" cy="336"/>
              </a:xfrm>
              <a:prstGeom prst="line">
                <a:avLst/>
              </a:prstGeom>
              <a:ln w="28575" cap="flat" cmpd="sng">
                <a:solidFill>
                  <a:schemeClr val="tx1"/>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495" name="文本框 4056296"/>
              <p:cNvSpPr txBox="1"/>
              <p:nvPr/>
            </p:nvSpPr>
            <p:spPr>
              <a:xfrm>
                <a:off x="2930" y="2544"/>
                <a:ext cx="196" cy="250"/>
              </a:xfrm>
              <a:prstGeom prst="rect">
                <a:avLst/>
              </a:prstGeom>
              <a:noFill/>
              <a:ln w="9525">
                <a:noFill/>
              </a:ln>
            </p:spPr>
            <p:txBody>
              <a:bodyPr wrap="none" anchor="t">
                <a:spAutoFit/>
              </a:bodyPr>
              <a:lstStyle/>
              <a:p>
                <a:pPr>
                  <a:spcBef>
                    <a:spcPct val="0"/>
                  </a:spcBef>
                </a:pPr>
                <a:r>
                  <a:rPr lang="en-US" altLang="zh-CN" dirty="0">
                    <a:latin typeface="Times New Roman" panose="02020603050405020304" pitchFamily="18" charset="0"/>
                    <a:ea typeface="宋体" panose="02010600030101010101" pitchFamily="2" charset="-122"/>
                  </a:rPr>
                  <a:t>0</a:t>
                </a:r>
              </a:p>
            </p:txBody>
          </p:sp>
          <p:sp>
            <p:nvSpPr>
              <p:cNvPr id="19496" name="文本框 4056297"/>
              <p:cNvSpPr txBox="1"/>
              <p:nvPr/>
            </p:nvSpPr>
            <p:spPr>
              <a:xfrm>
                <a:off x="3116" y="2553"/>
                <a:ext cx="196" cy="250"/>
              </a:xfrm>
              <a:prstGeom prst="rect">
                <a:avLst/>
              </a:prstGeom>
              <a:noFill/>
              <a:ln w="9525">
                <a:noFill/>
              </a:ln>
            </p:spPr>
            <p:txBody>
              <a:bodyPr wrap="none" anchor="t">
                <a:spAutoFit/>
              </a:bodyPr>
              <a:lstStyle/>
              <a:p>
                <a:pPr>
                  <a:spcBef>
                    <a:spcPct val="0"/>
                  </a:spcBef>
                </a:pPr>
                <a:r>
                  <a:rPr lang="en-US" altLang="zh-CN" dirty="0">
                    <a:latin typeface="Times New Roman" panose="02020603050405020304" pitchFamily="18" charset="0"/>
                    <a:ea typeface="宋体" panose="02010600030101010101" pitchFamily="2" charset="-122"/>
                  </a:rPr>
                  <a:t>1</a:t>
                </a:r>
              </a:p>
            </p:txBody>
          </p:sp>
          <p:sp>
            <p:nvSpPr>
              <p:cNvPr id="19497" name="文本框 4056298"/>
              <p:cNvSpPr txBox="1"/>
              <p:nvPr/>
            </p:nvSpPr>
            <p:spPr>
              <a:xfrm>
                <a:off x="3750" y="2553"/>
                <a:ext cx="341" cy="250"/>
              </a:xfrm>
              <a:prstGeom prst="rect">
                <a:avLst/>
              </a:prstGeom>
              <a:noFill/>
              <a:ln w="9525">
                <a:noFill/>
              </a:ln>
            </p:spPr>
            <p:txBody>
              <a:bodyPr wrap="none" anchor="t">
                <a:spAutoFit/>
              </a:bodyPr>
              <a:lstStyle/>
              <a:p>
                <a:pPr>
                  <a:spcBef>
                    <a:spcPct val="0"/>
                  </a:spcBef>
                </a:pPr>
                <a:r>
                  <a:rPr lang="en-US" altLang="zh-CN">
                    <a:latin typeface="Times New Roman" panose="02020603050405020304" pitchFamily="18" charset="0"/>
                    <a:ea typeface="宋体" panose="02010600030101010101" pitchFamily="2" charset="-122"/>
                  </a:rPr>
                  <a:t>2</a:t>
                </a:r>
                <a:r>
                  <a:rPr lang="en-US" altLang="zh-CN" i="1" baseline="40000">
                    <a:latin typeface="Times New Roman" panose="02020603050405020304" pitchFamily="18" charset="0"/>
                    <a:ea typeface="宋体" panose="02010600030101010101" pitchFamily="2" charset="-122"/>
                  </a:rPr>
                  <a:t>n</a:t>
                </a:r>
                <a:r>
                  <a:rPr lang="en-US" altLang="zh-CN" baseline="40000">
                    <a:latin typeface="Times New Roman" panose="02020603050405020304" pitchFamily="18" charset="0"/>
                    <a:ea typeface="宋体" panose="02010600030101010101" pitchFamily="2" charset="-122"/>
                  </a:rPr>
                  <a:t>-1</a:t>
                </a:r>
              </a:p>
            </p:txBody>
          </p:sp>
        </p:grpSp>
        <p:sp>
          <p:nvSpPr>
            <p:cNvPr id="19498" name="文本框 4056299"/>
            <p:cNvSpPr txBox="1"/>
            <p:nvPr/>
          </p:nvSpPr>
          <p:spPr>
            <a:xfrm>
              <a:off x="3356" y="2527"/>
              <a:ext cx="276" cy="250"/>
            </a:xfrm>
            <a:prstGeom prst="rect">
              <a:avLst/>
            </a:prstGeom>
            <a:noFill/>
            <a:ln w="9525">
              <a:noFill/>
            </a:ln>
          </p:spPr>
          <p:txBody>
            <a:bodyPr wrap="none" anchor="t">
              <a:spAutoFit/>
            </a:bodyPr>
            <a:lstStyle/>
            <a:p>
              <a:pPr>
                <a:spcBef>
                  <a:spcPct val="0"/>
                </a:spcBef>
              </a:pPr>
              <a:r>
                <a:rPr lang="en-US" altLang="zh-CN" dirty="0">
                  <a:latin typeface="Times New Roman" panose="02020603050405020304" pitchFamily="18" charset="0"/>
                  <a:ea typeface="宋体" panose="02010600030101010101" pitchFamily="2" charset="-122"/>
                </a:rPr>
                <a:t>…</a:t>
              </a:r>
            </a:p>
          </p:txBody>
        </p:sp>
      </p:grpSp>
      <p:grpSp>
        <p:nvGrpSpPr>
          <p:cNvPr id="4056301" name="组合 4056300"/>
          <p:cNvGrpSpPr/>
          <p:nvPr/>
        </p:nvGrpSpPr>
        <p:grpSpPr>
          <a:xfrm>
            <a:off x="3344863" y="4176395"/>
            <a:ext cx="1647825" cy="701675"/>
            <a:chOff x="2910" y="3744"/>
            <a:chExt cx="1038" cy="442"/>
          </a:xfrm>
        </p:grpSpPr>
        <p:sp>
          <p:nvSpPr>
            <p:cNvPr id="19500" name="直接连接符 4056301"/>
            <p:cNvSpPr/>
            <p:nvPr/>
          </p:nvSpPr>
          <p:spPr>
            <a:xfrm>
              <a:off x="3078" y="3744"/>
              <a:ext cx="0" cy="240"/>
            </a:xfrm>
            <a:prstGeom prst="line">
              <a:avLst/>
            </a:prstGeom>
            <a:ln w="28575" cap="flat" cmpd="sng">
              <a:solidFill>
                <a:srgbClr val="FF0000"/>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501" name="直接连接符 4056302"/>
            <p:cNvSpPr/>
            <p:nvPr/>
          </p:nvSpPr>
          <p:spPr>
            <a:xfrm>
              <a:off x="3270" y="3744"/>
              <a:ext cx="0" cy="240"/>
            </a:xfrm>
            <a:prstGeom prst="line">
              <a:avLst/>
            </a:prstGeom>
            <a:ln w="28575" cap="flat" cmpd="sng">
              <a:solidFill>
                <a:srgbClr val="FF0000"/>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502" name="直接连接符 4056303"/>
            <p:cNvSpPr/>
            <p:nvPr/>
          </p:nvSpPr>
          <p:spPr>
            <a:xfrm>
              <a:off x="3798" y="3744"/>
              <a:ext cx="0" cy="240"/>
            </a:xfrm>
            <a:prstGeom prst="line">
              <a:avLst/>
            </a:prstGeom>
            <a:ln w="28575" cap="flat" cmpd="sng">
              <a:solidFill>
                <a:srgbClr val="FF0000"/>
              </a:solidFill>
              <a:prstDash val="solid"/>
              <a:round/>
              <a:headEnd type="none" w="med" len="med"/>
              <a:tailEnd type="stealth"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503" name="文本框 4056304"/>
            <p:cNvSpPr txBox="1"/>
            <p:nvPr/>
          </p:nvSpPr>
          <p:spPr>
            <a:xfrm>
              <a:off x="2910" y="3936"/>
              <a:ext cx="284" cy="250"/>
            </a:xfrm>
            <a:prstGeom prst="rect">
              <a:avLst/>
            </a:prstGeom>
            <a:noFill/>
            <a:ln w="9525">
              <a:noFill/>
            </a:ln>
          </p:spPr>
          <p:txBody>
            <a:bodyPr wrap="none" anchor="t">
              <a:spAutoFit/>
            </a:bodyPr>
            <a:lstStyle/>
            <a:p>
              <a:pPr>
                <a:spcBef>
                  <a:spcPct val="0"/>
                </a:spcBef>
              </a:pPr>
              <a:r>
                <a:rPr lang="en-US" altLang="zh-CN">
                  <a:solidFill>
                    <a:srgbClr val="FF0000"/>
                  </a:solidFill>
                  <a:latin typeface="Times New Roman" panose="02020603050405020304" pitchFamily="18" charset="0"/>
                  <a:ea typeface="宋体" panose="02010600030101010101" pitchFamily="2" charset="-122"/>
                </a:rPr>
                <a:t>C</a:t>
              </a:r>
              <a:r>
                <a:rPr lang="en-US" altLang="zh-CN" baseline="-25000">
                  <a:solidFill>
                    <a:srgbClr val="FF0000"/>
                  </a:solidFill>
                  <a:latin typeface="Times New Roman" panose="02020603050405020304" pitchFamily="18" charset="0"/>
                  <a:ea typeface="宋体" panose="02010600030101010101" pitchFamily="2" charset="-122"/>
                </a:rPr>
                <a:t>0</a:t>
              </a:r>
            </a:p>
          </p:txBody>
        </p:sp>
        <p:sp>
          <p:nvSpPr>
            <p:cNvPr id="19504" name="文本框 4056305"/>
            <p:cNvSpPr txBox="1"/>
            <p:nvPr/>
          </p:nvSpPr>
          <p:spPr>
            <a:xfrm>
              <a:off x="3130" y="3936"/>
              <a:ext cx="284" cy="250"/>
            </a:xfrm>
            <a:prstGeom prst="rect">
              <a:avLst/>
            </a:prstGeom>
            <a:noFill/>
            <a:ln w="9525">
              <a:noFill/>
            </a:ln>
          </p:spPr>
          <p:txBody>
            <a:bodyPr wrap="none" anchor="t">
              <a:spAutoFit/>
            </a:bodyPr>
            <a:lstStyle/>
            <a:p>
              <a:pPr>
                <a:spcBef>
                  <a:spcPct val="0"/>
                </a:spcBef>
              </a:pPr>
              <a:r>
                <a:rPr lang="en-US" altLang="zh-CN">
                  <a:solidFill>
                    <a:srgbClr val="FF0000"/>
                  </a:solidFill>
                  <a:latin typeface="Times New Roman" panose="02020603050405020304" pitchFamily="18" charset="0"/>
                  <a:ea typeface="宋体" panose="02010600030101010101" pitchFamily="2" charset="-122"/>
                </a:rPr>
                <a:t>C</a:t>
              </a:r>
              <a:r>
                <a:rPr lang="en-US" altLang="zh-CN" baseline="-25000">
                  <a:solidFill>
                    <a:srgbClr val="FF0000"/>
                  </a:solidFill>
                  <a:latin typeface="Times New Roman" panose="02020603050405020304" pitchFamily="18" charset="0"/>
                  <a:ea typeface="宋体" panose="02010600030101010101" pitchFamily="2" charset="-122"/>
                </a:rPr>
                <a:t>1</a:t>
              </a:r>
            </a:p>
          </p:txBody>
        </p:sp>
        <p:sp>
          <p:nvSpPr>
            <p:cNvPr id="19505" name="文本框 4056306"/>
            <p:cNvSpPr txBox="1"/>
            <p:nvPr/>
          </p:nvSpPr>
          <p:spPr>
            <a:xfrm>
              <a:off x="3658" y="3936"/>
              <a:ext cx="290" cy="250"/>
            </a:xfrm>
            <a:prstGeom prst="rect">
              <a:avLst/>
            </a:prstGeom>
            <a:noFill/>
            <a:ln w="9525">
              <a:noFill/>
            </a:ln>
          </p:spPr>
          <p:txBody>
            <a:bodyPr wrap="none" anchor="t">
              <a:spAutoFit/>
            </a:bodyPr>
            <a:lstStyle/>
            <a:p>
              <a:pPr>
                <a:spcBef>
                  <a:spcPct val="0"/>
                </a:spcBef>
              </a:pPr>
              <a:r>
                <a:rPr lang="en-US" altLang="zh-CN">
                  <a:solidFill>
                    <a:srgbClr val="FF0000"/>
                  </a:solidFill>
                  <a:latin typeface="Times New Roman" panose="02020603050405020304" pitchFamily="18" charset="0"/>
                  <a:ea typeface="宋体" panose="02010600030101010101" pitchFamily="2" charset="-122"/>
                </a:rPr>
                <a:t>C</a:t>
              </a:r>
              <a:r>
                <a:rPr lang="en-US" altLang="zh-CN" i="1" baseline="-25000">
                  <a:solidFill>
                    <a:srgbClr val="FF0000"/>
                  </a:solidFill>
                  <a:latin typeface="Times New Roman" panose="02020603050405020304" pitchFamily="18" charset="0"/>
                  <a:ea typeface="宋体" panose="02010600030101010101" pitchFamily="2" charset="-122"/>
                </a:rPr>
                <a:t>n</a:t>
              </a:r>
            </a:p>
          </p:txBody>
        </p:sp>
      </p:grpSp>
      <p:sp>
        <p:nvSpPr>
          <p:cNvPr id="4056308" name="矩形 4056307"/>
          <p:cNvSpPr/>
          <p:nvPr/>
        </p:nvSpPr>
        <p:spPr>
          <a:xfrm>
            <a:off x="3459163" y="1737995"/>
            <a:ext cx="1371600" cy="457200"/>
          </a:xfrm>
          <a:prstGeom prst="rect">
            <a:avLst/>
          </a:prstGeom>
          <a:noFill/>
          <a:ln w="19050" cap="flat" cmpd="sng">
            <a:solidFill>
              <a:schemeClr val="tx1"/>
            </a:solidFill>
            <a:prstDash val="solid"/>
            <a:miter/>
            <a:headEnd type="none" w="med" len="med"/>
            <a:tailEnd type="none" w="med" len="med"/>
          </a:ln>
        </p:spPr>
        <p:txBody>
          <a:bodyPr wrap="none" anchor="ctr"/>
          <a:lstStyle/>
          <a:p>
            <a:pPr algn="ctr">
              <a:spcBef>
                <a:spcPct val="0"/>
              </a:spcBef>
            </a:pPr>
            <a:r>
              <a:rPr lang="zh-CN" altLang="en-US" dirty="0">
                <a:solidFill>
                  <a:schemeClr val="accent1">
                    <a:lumMod val="60000"/>
                    <a:lumOff val="40000"/>
                  </a:schemeClr>
                </a:solidFill>
                <a:latin typeface="Times New Roman" panose="02020603050405020304" pitchFamily="18" charset="0"/>
                <a:ea typeface="宋体" panose="02010600030101010101" pitchFamily="2" charset="-122"/>
              </a:rPr>
              <a:t>操作码译码</a:t>
            </a:r>
          </a:p>
        </p:txBody>
      </p:sp>
      <p:grpSp>
        <p:nvGrpSpPr>
          <p:cNvPr id="4056309" name="组合 4056308"/>
          <p:cNvGrpSpPr/>
          <p:nvPr/>
        </p:nvGrpSpPr>
        <p:grpSpPr>
          <a:xfrm>
            <a:off x="4068763" y="1356995"/>
            <a:ext cx="1852612" cy="411163"/>
            <a:chOff x="3366" y="1968"/>
            <a:chExt cx="1167" cy="259"/>
          </a:xfrm>
        </p:grpSpPr>
        <p:sp>
          <p:nvSpPr>
            <p:cNvPr id="19508" name="下箭头 4056309"/>
            <p:cNvSpPr/>
            <p:nvPr/>
          </p:nvSpPr>
          <p:spPr>
            <a:xfrm>
              <a:off x="3366" y="1968"/>
              <a:ext cx="144" cy="240"/>
            </a:xfrm>
            <a:prstGeom prst="downArrow">
              <a:avLst>
                <a:gd name="adj1" fmla="val 50000"/>
                <a:gd name="adj2" fmla="val 41612"/>
              </a:avLst>
            </a:prstGeom>
            <a:noFill/>
            <a:ln w="28575" cap="flat" cmpd="sng">
              <a:solidFill>
                <a:schemeClr val="tx1"/>
              </a:solidFill>
              <a:prstDash val="solid"/>
              <a:miter/>
              <a:headEnd type="none" w="med" len="med"/>
              <a:tailEnd type="none" w="med" len="med"/>
            </a:ln>
          </p:spPr>
          <p:txBody>
            <a:bodyPr anchor="t"/>
            <a:lstStyle/>
            <a:p>
              <a:pPr algn="ctr"/>
              <a:endParaRPr lang="zh-CN" altLang="en-US">
                <a:latin typeface="Arial" panose="020B0604020202020204" pitchFamily="34" charset="0"/>
                <a:ea typeface="宋体" panose="02010600030101010101" pitchFamily="2" charset="-122"/>
              </a:endParaRPr>
            </a:p>
          </p:txBody>
        </p:sp>
        <p:sp>
          <p:nvSpPr>
            <p:cNvPr id="19509" name="文本框 4056310"/>
            <p:cNvSpPr txBox="1"/>
            <p:nvPr/>
          </p:nvSpPr>
          <p:spPr>
            <a:xfrm>
              <a:off x="3644" y="1977"/>
              <a:ext cx="889" cy="250"/>
            </a:xfrm>
            <a:prstGeom prst="rect">
              <a:avLst/>
            </a:prstGeom>
            <a:noFill/>
            <a:ln w="9525">
              <a:noFill/>
            </a:ln>
          </p:spPr>
          <p:txBody>
            <a:bodyPr wrap="none" anchor="t">
              <a:spAutoFit/>
            </a:bodyPr>
            <a:lstStyle/>
            <a:p>
              <a:pPr>
                <a:spcBef>
                  <a:spcPct val="0"/>
                </a:spcBef>
              </a:pPr>
              <a:r>
                <a:rPr lang="en-US" altLang="zh-CN" i="1">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位操作码</a:t>
              </a:r>
              <a:endParaRPr lang="zh-CN" altLang="en-US">
                <a:latin typeface="Times New Roman" panose="02020603050405020304" pitchFamily="18" charset="0"/>
                <a:ea typeface="宋体" panose="02010600030101010101" pitchFamily="2" charset="-122"/>
              </a:endParaRPr>
            </a:p>
          </p:txBody>
        </p:sp>
      </p:grpSp>
      <p:sp>
        <p:nvSpPr>
          <p:cNvPr id="4056313" name="文本框 4056312"/>
          <p:cNvSpPr txBox="1"/>
          <p:nvPr/>
        </p:nvSpPr>
        <p:spPr>
          <a:xfrm>
            <a:off x="3275013" y="3438208"/>
            <a:ext cx="1717675" cy="762000"/>
          </a:xfrm>
          <a:prstGeom prst="rect">
            <a:avLst/>
          </a:prstGeom>
          <a:noFill/>
          <a:ln w="25400">
            <a:noFill/>
          </a:ln>
        </p:spPr>
        <p:txBody>
          <a:bodyPr wrap="none" anchor="t">
            <a:spAutoFit/>
          </a:bodyPr>
          <a:lstStyle/>
          <a:p>
            <a:pPr marL="342900" indent="-342900" algn="ctr"/>
            <a:r>
              <a:rPr lang="zh-CN" altLang="en-US" dirty="0">
                <a:solidFill>
                  <a:srgbClr val="FF0000"/>
                </a:solidFill>
                <a:latin typeface="Arial" panose="020B0604020202020204" pitchFamily="34" charset="0"/>
                <a:ea typeface="宋体" panose="02010600030101010101" pitchFamily="2" charset="-122"/>
              </a:rPr>
              <a:t>（微操作信号</a:t>
            </a:r>
          </a:p>
          <a:p>
            <a:pPr marL="342900" indent="-342900" algn="ctr"/>
            <a:r>
              <a:rPr lang="zh-CN" altLang="en-US" dirty="0">
                <a:solidFill>
                  <a:srgbClr val="FF0000"/>
                </a:solidFill>
                <a:latin typeface="Arial" panose="020B0604020202020204" pitchFamily="34" charset="0"/>
                <a:ea typeface="宋体" panose="02010600030101010101" pitchFamily="2" charset="-122"/>
              </a:rPr>
              <a:t>生成部件）</a:t>
            </a:r>
          </a:p>
        </p:txBody>
      </p:sp>
      <p:sp>
        <p:nvSpPr>
          <p:cNvPr id="4056314" name="矩形 4056313"/>
          <p:cNvSpPr/>
          <p:nvPr/>
        </p:nvSpPr>
        <p:spPr>
          <a:xfrm>
            <a:off x="574675" y="708502"/>
            <a:ext cx="5473700" cy="4321175"/>
          </a:xfrm>
          <a:prstGeom prst="rect">
            <a:avLst/>
          </a:prstGeom>
          <a:noFill/>
          <a:ln w="12700" cap="flat" cmpd="sng">
            <a:noFill/>
            <a:prstDash val="solid"/>
            <a:miter/>
            <a:headEnd type="none" w="med" len="med"/>
            <a:tailEnd type="none" w="med" len="med"/>
          </a:ln>
        </p:spPr>
        <p:txBody>
          <a:bodyPr anchor="t"/>
          <a:lstStyle/>
          <a:p>
            <a:pPr algn="ctr"/>
            <a:endParaRPr lang="zh-CN" altLang="en-US" dirty="0">
              <a:latin typeface="Arial" panose="020B0604020202020204" pitchFamily="34" charset="0"/>
              <a:ea typeface="宋体" panose="02010600030101010101" pitchFamily="2" charset="-122"/>
            </a:endParaRPr>
          </a:p>
        </p:txBody>
      </p:sp>
      <p:pic>
        <p:nvPicPr>
          <p:cNvPr id="47" name="图片 46">
            <a:extLst>
              <a:ext uri="{FF2B5EF4-FFF2-40B4-BE49-F238E27FC236}">
                <a16:creationId xmlns:a16="http://schemas.microsoft.com/office/drawing/2014/main" id="{1672B841-CB56-4B1F-9AED-ED875724A6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0290" y="27026"/>
            <a:ext cx="1103821" cy="1103821"/>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Click="0" advTm="3000">
        <p:push/>
      </p:transition>
    </mc:Choice>
    <mc:Fallback xmlns="">
      <p:transition spd="med" advClick="0"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56314"/>
                                        </p:tgtEl>
                                        <p:attrNameLst>
                                          <p:attrName>style.visibility</p:attrName>
                                        </p:attrNameLst>
                                      </p:cBhvr>
                                      <p:to>
                                        <p:strVal val="visible"/>
                                      </p:to>
                                    </p:set>
                                    <p:anim calcmode="lin" valueType="num">
                                      <p:cBhvr>
                                        <p:cTn id="7" dur="2000" fill="hold"/>
                                        <p:tgtEl>
                                          <p:spTgt spid="4056314"/>
                                        </p:tgtEl>
                                        <p:attrNameLst>
                                          <p:attrName>ppt_w</p:attrName>
                                        </p:attrNameLst>
                                      </p:cBhvr>
                                      <p:tavLst>
                                        <p:tav tm="0">
                                          <p:val>
                                            <p:fltVal val="0"/>
                                          </p:val>
                                        </p:tav>
                                        <p:tav tm="100000">
                                          <p:val>
                                            <p:strVal val="#ppt_w"/>
                                          </p:val>
                                        </p:tav>
                                      </p:tavLst>
                                    </p:anim>
                                    <p:anim calcmode="lin" valueType="num">
                                      <p:cBhvr>
                                        <p:cTn id="8" dur="2000" fill="hold"/>
                                        <p:tgtEl>
                                          <p:spTgt spid="4056314"/>
                                        </p:tgtEl>
                                        <p:attrNameLst>
                                          <p:attrName>ppt_h</p:attrName>
                                        </p:attrNameLst>
                                      </p:cBhvr>
                                      <p:tavLst>
                                        <p:tav tm="0">
                                          <p:val>
                                            <p:fltVal val="0"/>
                                          </p:val>
                                        </p:tav>
                                        <p:tav tm="100000">
                                          <p:val>
                                            <p:strVal val="#ppt_h"/>
                                          </p:val>
                                        </p:tav>
                                      </p:tavLst>
                                    </p:anim>
                                    <p:animEffect transition="in" filter="fade">
                                      <p:cBhvr>
                                        <p:cTn id="9" dur="2000"/>
                                        <p:tgtEl>
                                          <p:spTgt spid="40563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056313"/>
                                        </p:tgtEl>
                                        <p:attrNameLst>
                                          <p:attrName>style.visibility</p:attrName>
                                        </p:attrNameLst>
                                      </p:cBhvr>
                                      <p:to>
                                        <p:strVal val="visible"/>
                                      </p:to>
                                    </p:set>
                                    <p:anim calcmode="lin" valueType="num">
                                      <p:cBhvr>
                                        <p:cTn id="14" dur="2000" fill="hold"/>
                                        <p:tgtEl>
                                          <p:spTgt spid="4056313"/>
                                        </p:tgtEl>
                                        <p:attrNameLst>
                                          <p:attrName>ppt_w</p:attrName>
                                        </p:attrNameLst>
                                      </p:cBhvr>
                                      <p:tavLst>
                                        <p:tav tm="0">
                                          <p:val>
                                            <p:fltVal val="0"/>
                                          </p:val>
                                        </p:tav>
                                        <p:tav tm="100000">
                                          <p:val>
                                            <p:strVal val="#ppt_w"/>
                                          </p:val>
                                        </p:tav>
                                      </p:tavLst>
                                    </p:anim>
                                    <p:anim calcmode="lin" valueType="num">
                                      <p:cBhvr>
                                        <p:cTn id="15" dur="2000" fill="hold"/>
                                        <p:tgtEl>
                                          <p:spTgt spid="4056313"/>
                                        </p:tgtEl>
                                        <p:attrNameLst>
                                          <p:attrName>ppt_h</p:attrName>
                                        </p:attrNameLst>
                                      </p:cBhvr>
                                      <p:tavLst>
                                        <p:tav tm="0">
                                          <p:val>
                                            <p:fltVal val="0"/>
                                          </p:val>
                                        </p:tav>
                                        <p:tav tm="100000">
                                          <p:val>
                                            <p:strVal val="#ppt_h"/>
                                          </p:val>
                                        </p:tav>
                                      </p:tavLst>
                                    </p:anim>
                                    <p:animEffect transition="in" filter="fade">
                                      <p:cBhvr>
                                        <p:cTn id="16" dur="2000"/>
                                        <p:tgtEl>
                                          <p:spTgt spid="405631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056271"/>
                                        </p:tgtEl>
                                        <p:attrNameLst>
                                          <p:attrName>style.visibility</p:attrName>
                                        </p:attrNameLst>
                                      </p:cBhvr>
                                      <p:to>
                                        <p:strVal val="visible"/>
                                      </p:to>
                                    </p:set>
                                    <p:anim calcmode="lin" valueType="num">
                                      <p:cBhvr>
                                        <p:cTn id="19" dur="2000" fill="hold"/>
                                        <p:tgtEl>
                                          <p:spTgt spid="4056271"/>
                                        </p:tgtEl>
                                        <p:attrNameLst>
                                          <p:attrName>ppt_w</p:attrName>
                                        </p:attrNameLst>
                                      </p:cBhvr>
                                      <p:tavLst>
                                        <p:tav tm="0">
                                          <p:val>
                                            <p:fltVal val="0"/>
                                          </p:val>
                                        </p:tav>
                                        <p:tav tm="100000">
                                          <p:val>
                                            <p:strVal val="#ppt_w"/>
                                          </p:val>
                                        </p:tav>
                                      </p:tavLst>
                                    </p:anim>
                                    <p:anim calcmode="lin" valueType="num">
                                      <p:cBhvr>
                                        <p:cTn id="20" dur="2000" fill="hold"/>
                                        <p:tgtEl>
                                          <p:spTgt spid="4056271"/>
                                        </p:tgtEl>
                                        <p:attrNameLst>
                                          <p:attrName>ppt_h</p:attrName>
                                        </p:attrNameLst>
                                      </p:cBhvr>
                                      <p:tavLst>
                                        <p:tav tm="0">
                                          <p:val>
                                            <p:fltVal val="0"/>
                                          </p:val>
                                        </p:tav>
                                        <p:tav tm="100000">
                                          <p:val>
                                            <p:strVal val="#ppt_h"/>
                                          </p:val>
                                        </p:tav>
                                      </p:tavLst>
                                    </p:anim>
                                    <p:animEffect transition="in" filter="fade">
                                      <p:cBhvr>
                                        <p:cTn id="21" dur="2000"/>
                                        <p:tgtEl>
                                          <p:spTgt spid="4056271"/>
                                        </p:tgtEl>
                                      </p:cBhvr>
                                    </p:animEffect>
                                  </p:childTnLst>
                                </p:cTn>
                              </p:par>
                              <p:par>
                                <p:cTn id="22" presetID="53" presetClass="entr" presetSubtype="16" fill="hold" nodeType="withEffect">
                                  <p:stCondLst>
                                    <p:cond delay="0"/>
                                  </p:stCondLst>
                                  <p:childTnLst>
                                    <p:set>
                                      <p:cBhvr>
                                        <p:cTn id="23" dur="1" fill="hold">
                                          <p:stCondLst>
                                            <p:cond delay="0"/>
                                          </p:stCondLst>
                                        </p:cTn>
                                        <p:tgtEl>
                                          <p:spTgt spid="4056270"/>
                                        </p:tgtEl>
                                        <p:attrNameLst>
                                          <p:attrName>style.visibility</p:attrName>
                                        </p:attrNameLst>
                                      </p:cBhvr>
                                      <p:to>
                                        <p:strVal val="visible"/>
                                      </p:to>
                                    </p:set>
                                    <p:anim calcmode="lin" valueType="num">
                                      <p:cBhvr>
                                        <p:cTn id="24" dur="2000" fill="hold"/>
                                        <p:tgtEl>
                                          <p:spTgt spid="4056270"/>
                                        </p:tgtEl>
                                        <p:attrNameLst>
                                          <p:attrName>ppt_w</p:attrName>
                                        </p:attrNameLst>
                                      </p:cBhvr>
                                      <p:tavLst>
                                        <p:tav tm="0">
                                          <p:val>
                                            <p:fltVal val="0"/>
                                          </p:val>
                                        </p:tav>
                                        <p:tav tm="100000">
                                          <p:val>
                                            <p:strVal val="#ppt_w"/>
                                          </p:val>
                                        </p:tav>
                                      </p:tavLst>
                                    </p:anim>
                                    <p:anim calcmode="lin" valueType="num">
                                      <p:cBhvr>
                                        <p:cTn id="25" dur="2000" fill="hold"/>
                                        <p:tgtEl>
                                          <p:spTgt spid="4056270"/>
                                        </p:tgtEl>
                                        <p:attrNameLst>
                                          <p:attrName>ppt_h</p:attrName>
                                        </p:attrNameLst>
                                      </p:cBhvr>
                                      <p:tavLst>
                                        <p:tav tm="0">
                                          <p:val>
                                            <p:fltVal val="0"/>
                                          </p:val>
                                        </p:tav>
                                        <p:tav tm="100000">
                                          <p:val>
                                            <p:strVal val="#ppt_h"/>
                                          </p:val>
                                        </p:tav>
                                      </p:tavLst>
                                    </p:anim>
                                    <p:animEffect transition="in" filter="fade">
                                      <p:cBhvr>
                                        <p:cTn id="26" dur="2000"/>
                                        <p:tgtEl>
                                          <p:spTgt spid="405627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4056266"/>
                                        </p:tgtEl>
                                        <p:attrNameLst>
                                          <p:attrName>style.visibility</p:attrName>
                                        </p:attrNameLst>
                                      </p:cBhvr>
                                      <p:to>
                                        <p:strVal val="visible"/>
                                      </p:to>
                                    </p:set>
                                    <p:animEffect transition="in" filter="barn(outVertical)">
                                      <p:cBhvr>
                                        <p:cTn id="31" dur="1000"/>
                                        <p:tgtEl>
                                          <p:spTgt spid="4056266"/>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nodeType="clickEffect">
                                  <p:stCondLst>
                                    <p:cond delay="0"/>
                                  </p:stCondLst>
                                  <p:childTnLst>
                                    <p:set>
                                      <p:cBhvr>
                                        <p:cTn id="35" dur="1" fill="hold">
                                          <p:stCondLst>
                                            <p:cond delay="0"/>
                                          </p:stCondLst>
                                        </p:cTn>
                                        <p:tgtEl>
                                          <p:spTgt spid="4056272"/>
                                        </p:tgtEl>
                                        <p:attrNameLst>
                                          <p:attrName>style.visibility</p:attrName>
                                        </p:attrNameLst>
                                      </p:cBhvr>
                                      <p:to>
                                        <p:strVal val="visible"/>
                                      </p:to>
                                    </p:set>
                                    <p:animEffect transition="in" filter="strips(downRight)">
                                      <p:cBhvr>
                                        <p:cTn id="36" dur="1000"/>
                                        <p:tgtEl>
                                          <p:spTgt spid="405627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4056265"/>
                                        </p:tgtEl>
                                        <p:attrNameLst>
                                          <p:attrName>style.visibility</p:attrName>
                                        </p:attrNameLst>
                                      </p:cBhvr>
                                      <p:to>
                                        <p:strVal val="visible"/>
                                      </p:to>
                                    </p:set>
                                    <p:animEffect transition="in" filter="barn(outVertical)">
                                      <p:cBhvr>
                                        <p:cTn id="41" dur="1000"/>
                                        <p:tgtEl>
                                          <p:spTgt spid="4056265"/>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4056309"/>
                                        </p:tgtEl>
                                        <p:attrNameLst>
                                          <p:attrName>style.visibility</p:attrName>
                                        </p:attrNameLst>
                                      </p:cBhvr>
                                      <p:to>
                                        <p:strVal val="visible"/>
                                      </p:to>
                                    </p:set>
                                    <p:animEffect transition="in" filter="strips(downRight)">
                                      <p:cBhvr>
                                        <p:cTn id="46" dur="1000"/>
                                        <p:tgtEl>
                                          <p:spTgt spid="405630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4056308"/>
                                        </p:tgtEl>
                                        <p:attrNameLst>
                                          <p:attrName>style.visibility</p:attrName>
                                        </p:attrNameLst>
                                      </p:cBhvr>
                                      <p:to>
                                        <p:strVal val="visible"/>
                                      </p:to>
                                    </p:set>
                                    <p:animEffect transition="in" filter="barn(outVertical)">
                                      <p:cBhvr>
                                        <p:cTn id="51" dur="1000"/>
                                        <p:tgtEl>
                                          <p:spTgt spid="4056308"/>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6" fill="hold" nodeType="clickEffect">
                                  <p:stCondLst>
                                    <p:cond delay="0"/>
                                  </p:stCondLst>
                                  <p:childTnLst>
                                    <p:set>
                                      <p:cBhvr>
                                        <p:cTn id="55" dur="1" fill="hold">
                                          <p:stCondLst>
                                            <p:cond delay="0"/>
                                          </p:stCondLst>
                                        </p:cTn>
                                        <p:tgtEl>
                                          <p:spTgt spid="4056292"/>
                                        </p:tgtEl>
                                        <p:attrNameLst>
                                          <p:attrName>style.visibility</p:attrName>
                                        </p:attrNameLst>
                                      </p:cBhvr>
                                      <p:to>
                                        <p:strVal val="visible"/>
                                      </p:to>
                                    </p:set>
                                    <p:animEffect transition="in" filter="strips(downRight)">
                                      <p:cBhvr>
                                        <p:cTn id="56" dur="1000"/>
                                        <p:tgtEl>
                                          <p:spTgt spid="4056292"/>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2" fill="hold" nodeType="clickEffect">
                                  <p:stCondLst>
                                    <p:cond delay="0"/>
                                  </p:stCondLst>
                                  <p:childTnLst>
                                    <p:set>
                                      <p:cBhvr>
                                        <p:cTn id="60" dur="1" fill="hold">
                                          <p:stCondLst>
                                            <p:cond delay="0"/>
                                          </p:stCondLst>
                                        </p:cTn>
                                        <p:tgtEl>
                                          <p:spTgt spid="4056287"/>
                                        </p:tgtEl>
                                        <p:attrNameLst>
                                          <p:attrName>style.visibility</p:attrName>
                                        </p:attrNameLst>
                                      </p:cBhvr>
                                      <p:to>
                                        <p:strVal val="visible"/>
                                      </p:to>
                                    </p:set>
                                    <p:animEffect transition="in" filter="slide(fromRight)">
                                      <p:cBhvr>
                                        <p:cTn id="61" dur="1000"/>
                                        <p:tgtEl>
                                          <p:spTgt spid="4056287"/>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6" fill="hold" nodeType="clickEffect">
                                  <p:stCondLst>
                                    <p:cond delay="0"/>
                                  </p:stCondLst>
                                  <p:childTnLst>
                                    <p:set>
                                      <p:cBhvr>
                                        <p:cTn id="65" dur="1" fill="hold">
                                          <p:stCondLst>
                                            <p:cond delay="0"/>
                                          </p:stCondLst>
                                        </p:cTn>
                                        <p:tgtEl>
                                          <p:spTgt spid="4056301"/>
                                        </p:tgtEl>
                                        <p:attrNameLst>
                                          <p:attrName>style.visibility</p:attrName>
                                        </p:attrNameLst>
                                      </p:cBhvr>
                                      <p:to>
                                        <p:strVal val="visible"/>
                                      </p:to>
                                    </p:set>
                                    <p:animEffect transition="in" filter="strips(downRight)">
                                      <p:cBhvr>
                                        <p:cTn id="66" dur="1000"/>
                                        <p:tgtEl>
                                          <p:spTgt spid="4056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6265" grpId="0" bldLvl="0" animBg="1"/>
      <p:bldP spid="4056271" grpId="0"/>
      <p:bldP spid="4056308" grpId="0" bldLvl="0" animBg="1"/>
      <p:bldP spid="405631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1.xml><?xml version="1.0" encoding="utf-8"?>
<p:tagLst xmlns:a="http://schemas.openxmlformats.org/drawingml/2006/main" xmlns:r="http://schemas.openxmlformats.org/officeDocument/2006/relationships"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6.xml><?xml version="1.0" encoding="utf-8"?>
<p:tagLst xmlns:a="http://schemas.openxmlformats.org/drawingml/2006/main" xmlns:r="http://schemas.openxmlformats.org/officeDocument/2006/relationships"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
</p:tagLst>
</file>

<file path=ppt/tags/tag17.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9.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1.xml><?xml version="1.0" encoding="utf-8"?>
<p:tagLst xmlns:a="http://schemas.openxmlformats.org/drawingml/2006/main" xmlns:r="http://schemas.openxmlformats.org/officeDocument/2006/relationships"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
</p:tagLst>
</file>

<file path=ppt/tags/tag22.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4.xml><?xml version="1.0" encoding="utf-8"?>
<p:tagLst xmlns:a="http://schemas.openxmlformats.org/drawingml/2006/main" xmlns:r="http://schemas.openxmlformats.org/officeDocument/2006/relationships"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
</p:tagLst>
</file>

<file path=ppt/tags/tag25.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27.xml><?xml version="1.0" encoding="utf-8"?>
<p:tagLst xmlns:a="http://schemas.openxmlformats.org/drawingml/2006/main" xmlns:r="http://schemas.openxmlformats.org/officeDocument/2006/relationships" xmlns:p="http://schemas.openxmlformats.org/presentationml/2006/main">
  <p:tag name="KSO_WM_UNIT_NOCLEAR" val="0"/>
  <p:tag name="KSO_WM_UNIT_VALUE" val="676"/>
  <p:tag name="KSO_WM_UNIT_HIGHLIGHT" val="0"/>
  <p:tag name="KSO_WM_UNIT_COMPATIBLE" val="0"/>
  <p:tag name="KSO_WM_UNIT_DIAGRAM_ISNUMVISUAL" val="0"/>
  <p:tag name="KSO_WM_UNIT_DIAGRAM_ISREFERUNIT" val="0"/>
  <p:tag name="KSO_WM_UNIT_TYPE" val="f"/>
  <p:tag name="KSO_WM_UNIT_INDEX" val="1"/>
  <p:tag name="KSO_WM_UNIT_ID" val="custom20187308_4*f*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10;单击此处添加文本具体内容，简明扼要的阐述您的观点。"/>
</p:tagLst>
</file>

<file path=ppt/tags/tag28.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5"/>
  <p:tag name="KSO_WM_UNIT_HIGHLIGHT" val="0"/>
  <p:tag name="KSO_WM_UNIT_COMPATIBLE" val="0"/>
  <p:tag name="KSO_WM_UNIT_DIAGRAM_ISNUMVISUAL" val="0"/>
  <p:tag name="KSO_WM_UNIT_DIAGRAM_ISREFERUNIT" val="0"/>
  <p:tag name="KSO_WM_UNIT_TYPE" val="a"/>
  <p:tag name="KSO_WM_UNIT_INDEX" val="1"/>
  <p:tag name="KSO_WM_UNIT_ID" val="custom20187308_4*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4"/>
  <p:tag name="KSO_WM_TEMPLATE_SUBCATEGORY" val="19"/>
  <p:tag name="KSO_WM_TEMPLATE_MASTER_TYPE" val="0"/>
  <p:tag name="KSO_WM_TEMPLATE_COLOR_TYPE" val="0"/>
  <p:tag name="KSO_WM_SLIDE_TYPE" val="text"/>
  <p:tag name="KSO_WM_SLIDE_SUBTYPE" val="pureTxt"/>
  <p:tag name="KSO_WM_SLIDE_ITEM_CNT" val="0"/>
  <p:tag name="KSO_WM_SLIDE_INDEX" val="4"/>
  <p:tag name="KSO_WM_SLIDE_SIZE" val="854*464"/>
  <p:tag name="KSO_WM_SLIDE_POSITION" val="52*34"/>
  <p:tag name="KSO_WM_TAG_VERSION" val="1.0"/>
  <p:tag name="KSO_WM_BEAUTIFY_FLAG" val="#wm#"/>
  <p:tag name="KSO_WM_TEMPLATE_CATEGORY" val="custom"/>
  <p:tag name="KSO_WM_TEMPLATE_INDEX" val="20187308"/>
  <p:tag name="KSO_WM_SLIDE_LAYOUT" val="a_f"/>
  <p:tag name="KSO_WM_SLIDE_LAYOUT_CNT" val="1_1"/>
</p:tagLst>
</file>

<file path=ppt/theme/theme1.xml><?xml version="1.0" encoding="utf-8"?>
<a:theme xmlns:a="http://schemas.openxmlformats.org/drawingml/2006/main" name="Office 主题​​">
  <a:themeElements>
    <a:clrScheme name="自定义 7">
      <a:dk1>
        <a:srgbClr val="000000"/>
      </a:dk1>
      <a:lt1>
        <a:srgbClr val="FFFFFF"/>
      </a:lt1>
      <a:dk2>
        <a:srgbClr val="778495"/>
      </a:dk2>
      <a:lt2>
        <a:srgbClr val="F0F0F0"/>
      </a:lt2>
      <a:accent1>
        <a:srgbClr val="C00000"/>
      </a:accent1>
      <a:accent2>
        <a:srgbClr val="2C2E32"/>
      </a:accent2>
      <a:accent3>
        <a:srgbClr val="D4270B"/>
      </a:accent3>
      <a:accent4>
        <a:srgbClr val="2C2E32"/>
      </a:accent4>
      <a:accent5>
        <a:srgbClr val="D4270B"/>
      </a:accent5>
      <a:accent6>
        <a:srgbClr val="2C2E32"/>
      </a:accent6>
      <a:hlink>
        <a:srgbClr val="F45137"/>
      </a:hlink>
      <a:folHlink>
        <a:srgbClr val="BFBFBF"/>
      </a:folHlink>
    </a:clrScheme>
    <a:fontScheme name="js2zyfv2">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2993</Words>
  <Application>Microsoft Office PowerPoint</Application>
  <PresentationFormat>全屏显示(16:9)</PresentationFormat>
  <Paragraphs>521</Paragraphs>
  <Slides>55</Slides>
  <Notes>49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55</vt:i4>
      </vt:variant>
    </vt:vector>
  </HeadingPairs>
  <TitlesOfParts>
    <vt:vector size="61" baseType="lpstr">
      <vt:lpstr>等线</vt:lpstr>
      <vt:lpstr>字魂59号-创粗黑</vt:lpstr>
      <vt:lpstr>Arial</vt:lpstr>
      <vt:lpstr>Times New Roman</vt:lpstr>
      <vt:lpstr>Wingdings</vt:lpstr>
      <vt:lpstr>Office 主题​​</vt:lpstr>
      <vt:lpstr>PowerPoint 演示文稿</vt:lpstr>
      <vt:lpstr>PowerPoint 演示文稿</vt:lpstr>
      <vt:lpstr>PowerPoint 演示文稿</vt:lpstr>
      <vt:lpstr>PowerPoint 演示文稿</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8.1.1 CPU的模型结构——基于CPU功能的迭代认知</vt:lpstr>
      <vt:lpstr>8.1.2 CPU的物理结构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8.3.4流水线结构 </vt:lpstr>
      <vt:lpstr>PowerPoint 演示文稿</vt:lpstr>
      <vt:lpstr>PowerPoint 演示文稿</vt:lpstr>
      <vt:lpstr>PowerPoint 演示文稿</vt:lpstr>
      <vt:lpstr>8.4.0 中断源</vt:lpstr>
      <vt:lpstr>8.4.0 中断系统做什么</vt:lpstr>
      <vt:lpstr>8.4.1 中断请求——中断请求标记 </vt:lpstr>
      <vt:lpstr>8.4.2 中断判优逻辑——硬件实现</vt:lpstr>
      <vt:lpstr>8.4.2 中断判优逻辑——软件实现</vt:lpstr>
      <vt:lpstr>8.4.2 中断服务程序入口地址的寻找——硬件向量法</vt:lpstr>
      <vt:lpstr>8.4.2 中断服务程序入口地址的寻找——软件查询法</vt:lpstr>
      <vt:lpstr>8.4.3 中断响应——条件和时间</vt:lpstr>
      <vt:lpstr>8.4.3 中断响应——中断隐指令</vt:lpstr>
      <vt:lpstr>8.4.4 中断服务——保护现场和恢复现场</vt:lpstr>
      <vt:lpstr>8.4.5 多重中断</vt:lpstr>
      <vt:lpstr>8.4.5 如何实现多重中断？</vt:lpstr>
      <vt:lpstr>PowerPoint 演示文稿</vt:lpstr>
      <vt:lpstr>8.4.5 屏蔽技术的引入——屏蔽触发器</vt:lpstr>
      <vt:lpstr>8.4.5 屏蔽技术的引入——屏蔽字</vt:lpstr>
      <vt:lpstr>8.4.5 屏蔽技术——优先级的处理</vt:lpstr>
      <vt:lpstr>8.4.6 多重中断的流程</vt:lpstr>
      <vt:lpstr>8.4.6 多重中断的断点保护</vt:lpstr>
      <vt:lpstr>8.4.6 地址冲突、数据丢失问题的解决方案</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红黑几何商务简约工作汇报总结述职报告PPT模板</dc:title>
  <dc:creator>Office</dc:creator>
  <cp:lastModifiedBy>王 少博</cp:lastModifiedBy>
  <cp:revision>84</cp:revision>
  <dcterms:created xsi:type="dcterms:W3CDTF">2019-08-10T21:57:00Z</dcterms:created>
  <dcterms:modified xsi:type="dcterms:W3CDTF">2019-11-22T01:29:53Z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y fmtid="{D5CDD505-2E9C-101B-9397-08002B2CF9AE}" pid="3" name="KSORubyTemplateID">
    <vt:lpwstr>2</vt:lpwstr>
  </property>
</Properties>
</file>